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3" r:id="rId5"/>
    <p:sldId id="265" r:id="rId6"/>
    <p:sldId id="320" r:id="rId7"/>
    <p:sldId id="311" r:id="rId8"/>
    <p:sldId id="318" r:id="rId9"/>
    <p:sldId id="308" r:id="rId10"/>
    <p:sldId id="319" r:id="rId11"/>
    <p:sldId id="312" r:id="rId12"/>
    <p:sldId id="321" r:id="rId13"/>
    <p:sldId id="309" r:id="rId14"/>
    <p:sldId id="313" r:id="rId15"/>
    <p:sldId id="322" r:id="rId16"/>
    <p:sldId id="310" r:id="rId17"/>
    <p:sldId id="307" r:id="rId18"/>
    <p:sldId id="323" r:id="rId19"/>
    <p:sldId id="324" r:id="rId20"/>
    <p:sldId id="316" r:id="rId21"/>
    <p:sldId id="325" r:id="rId22"/>
    <p:sldId id="314" r:id="rId23"/>
    <p:sldId id="327" r:id="rId24"/>
    <p:sldId id="328" r:id="rId25"/>
    <p:sldId id="315" r:id="rId26"/>
    <p:sldId id="317" r:id="rId27"/>
    <p:sldId id="329" r:id="rId28"/>
    <p:sldId id="330" r:id="rId29"/>
    <p:sldId id="331" r:id="rId30"/>
    <p:sldId id="332" r:id="rId31"/>
    <p:sldId id="333" r:id="rId32"/>
    <p:sldId id="334" r:id="rId33"/>
    <p:sldId id="335" r:id="rId34"/>
    <p:sldId id="336" r:id="rId35"/>
    <p:sldId id="337" r:id="rId36"/>
    <p:sldId id="338" r:id="rId37"/>
    <p:sldId id="339" r:id="rId38"/>
    <p:sldId id="26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CBBCC-4A25-4965-A14B-9715F6E0CED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5E46A-1A95-4613-B853-210FCF3F293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90204" pitchFamily="34" charset="0"/>
                <a:ea typeface="华文中宋" charset="0"/>
              </a:defRPr>
            </a:lvl1pPr>
            <a:lvl2pPr marL="742950" indent="-285750">
              <a:defRPr sz="2000" b="1">
                <a:solidFill>
                  <a:schemeClr val="tx1"/>
                </a:solidFill>
                <a:latin typeface="Arial" panose="020B0604020202090204" pitchFamily="34" charset="0"/>
                <a:ea typeface="华文中宋" charset="0"/>
              </a:defRPr>
            </a:lvl2pPr>
            <a:lvl3pPr marL="1143000" indent="-228600">
              <a:defRPr sz="2000" b="1">
                <a:solidFill>
                  <a:schemeClr val="tx1"/>
                </a:solidFill>
                <a:latin typeface="Arial" panose="020B0604020202090204" pitchFamily="34" charset="0"/>
                <a:ea typeface="华文中宋" charset="0"/>
              </a:defRPr>
            </a:lvl3pPr>
            <a:lvl4pPr marL="1600200" indent="-228600">
              <a:defRPr sz="2000" b="1">
                <a:solidFill>
                  <a:schemeClr val="tx1"/>
                </a:solidFill>
                <a:latin typeface="Arial" panose="020B0604020202090204" pitchFamily="34" charset="0"/>
                <a:ea typeface="华文中宋" charset="0"/>
              </a:defRPr>
            </a:lvl4pPr>
            <a:lvl5pPr marL="2057400" indent="-228600">
              <a:defRPr sz="2000" b="1">
                <a:solidFill>
                  <a:schemeClr val="tx1"/>
                </a:solidFill>
                <a:latin typeface="Arial" panose="020B060402020209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9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9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9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9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90204" pitchFamily="34" charset="0"/>
                <a:ea typeface="宋体" charset="0"/>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90204" pitchFamily="34" charset="0"/>
              <a:ea typeface="宋体"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9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9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https://img2023.cnblogs.com/blog/1942408/202303/1942408-20230317093502745-363355023.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png"/><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78581"/>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90204"/>
              <a:ea typeface="微软雅黑"/>
              <a:cs typeface="+mn-cs"/>
            </a:endParaRPr>
          </a:p>
        </p:txBody>
      </p:sp>
      <p:sp>
        <p:nvSpPr>
          <p:cNvPr id="2" name="标题 1"/>
          <p:cNvSpPr>
            <a:spLocks noGrp="1"/>
          </p:cNvSpPr>
          <p:nvPr>
            <p:ph type="ctrTitle"/>
          </p:nvPr>
        </p:nvSpPr>
        <p:spPr>
          <a:xfrm>
            <a:off x="2786062" y="1862647"/>
            <a:ext cx="6619875" cy="1992963"/>
          </a:xfrm>
        </p:spPr>
        <p:txBody>
          <a:bodyPr>
            <a:normAutofit/>
          </a:bodyPr>
          <a:lstStyle/>
          <a:p>
            <a:r>
              <a:rPr lang="zh-CN" altLang="en-US" sz="5400" b="1" dirty="0"/>
              <a:t>第</a:t>
            </a:r>
            <a:r>
              <a:rPr lang="en-US" altLang="zh-CN" sz="5400" b="1" dirty="0">
                <a:latin typeface="+mn-lt"/>
              </a:rPr>
              <a:t>12</a:t>
            </a:r>
            <a:r>
              <a:rPr lang="zh-CN" altLang="en-US" sz="5400" b="1" dirty="0"/>
              <a:t>组实例分析</a:t>
            </a:r>
            <a:r>
              <a:rPr lang="en-US" altLang="zh-CN" sz="5400" b="1" dirty="0"/>
              <a:t>——</a:t>
            </a:r>
            <a:r>
              <a:rPr lang="zh-CN" altLang="en-US" sz="5400" b="1" dirty="0"/>
              <a:t>进程创建和进程加载</a:t>
            </a:r>
            <a:endParaRPr lang="zh-CN" altLang="en-US" sz="5400" b="1" dirty="0"/>
          </a:p>
        </p:txBody>
      </p:sp>
      <p:sp>
        <p:nvSpPr>
          <p:cNvPr id="3" name="副标题 2"/>
          <p:cNvSpPr>
            <a:spLocks noGrp="1"/>
          </p:cNvSpPr>
          <p:nvPr>
            <p:ph type="subTitle" idx="1"/>
          </p:nvPr>
        </p:nvSpPr>
        <p:spPr>
          <a:xfrm>
            <a:off x="1524000" y="4005618"/>
            <a:ext cx="9144000" cy="1970829"/>
          </a:xfrm>
        </p:spPr>
        <p:txBody>
          <a:bodyPr>
            <a:normAutofit/>
          </a:bodyPr>
          <a:lstStyle/>
          <a:p>
            <a:r>
              <a:rPr lang="zh-CN" altLang="en-US" sz="2800" dirty="0"/>
              <a:t>小组成员：陆昊 刘庭赫 汤芮 </a:t>
            </a:r>
            <a:r>
              <a:rPr lang="zh-CN" altLang="en-US" sz="2800"/>
              <a:t>阮云骢</a:t>
            </a:r>
            <a:endParaRPr lang="zh-CN" altLang="en-US" sz="2800" dirty="0"/>
          </a:p>
        </p:txBody>
      </p:sp>
      <p:pic>
        <p:nvPicPr>
          <p:cNvPr id="6" name="图片 5" descr="横版组合——透明.png"/>
          <p:cNvPicPr>
            <a:picLocks noChangeAspect="1"/>
          </p:cNvPicPr>
          <p:nvPr/>
        </p:nvPicPr>
        <p:blipFill>
          <a:blip r:embed="rId2"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066800"/>
            <a:ext cx="5495925" cy="5791199"/>
          </a:xfrm>
        </p:spPr>
        <p:txBody>
          <a:bodyPr>
            <a:normAutofit fontScale="77500" lnSpcReduction="20000"/>
          </a:bodyPr>
          <a:lstStyle/>
          <a:p>
            <a:pPr marL="0" indent="0">
              <a:lnSpc>
                <a:spcPct val="120000"/>
              </a:lnSpc>
              <a:buNone/>
            </a:pPr>
            <a:r>
              <a:rPr lang="zh-CN" altLang="en-US" dirty="0"/>
              <a:t>具体操作：函数首先进入一个循环，从</a:t>
            </a:r>
            <a:r>
              <a:rPr lang="en-US" altLang="zh-CN" dirty="0"/>
              <a:t>0</a:t>
            </a:r>
            <a:r>
              <a:rPr lang="zh-CN" altLang="en-US" dirty="0"/>
              <a:t>开始，每次增加</a:t>
            </a:r>
            <a:r>
              <a:rPr lang="en-US" altLang="zh-CN" dirty="0"/>
              <a:t>PGSIZE</a:t>
            </a:r>
            <a:r>
              <a:rPr lang="zh-CN" altLang="en-US" dirty="0"/>
              <a:t>，直到达到</a:t>
            </a:r>
            <a:r>
              <a:rPr lang="en-US" altLang="zh-CN" dirty="0" err="1"/>
              <a:t>sz</a:t>
            </a:r>
            <a:r>
              <a:rPr lang="zh-CN" altLang="en-US" dirty="0"/>
              <a:t>。对于每个循环迭代进行：</a:t>
            </a:r>
            <a:endParaRPr lang="zh-CN" altLang="en-US" dirty="0"/>
          </a:p>
          <a:p>
            <a:pPr marL="0" indent="0">
              <a:lnSpc>
                <a:spcPct val="120000"/>
              </a:lnSpc>
              <a:buNone/>
            </a:pPr>
            <a:r>
              <a:rPr lang="en-US" altLang="zh-CN" dirty="0"/>
              <a:t>1. (line.154-156) </a:t>
            </a:r>
            <a:r>
              <a:rPr lang="zh-CN" altLang="en-US" dirty="0"/>
              <a:t>它调用</a:t>
            </a:r>
            <a:r>
              <a:rPr lang="en-US" altLang="zh-CN" dirty="0" err="1"/>
              <a:t>walkaddr</a:t>
            </a:r>
            <a:r>
              <a:rPr lang="zh-CN" altLang="en-US" dirty="0"/>
              <a:t>函数来获取虚拟地址</a:t>
            </a:r>
            <a:r>
              <a:rPr lang="en-US" altLang="zh-CN" dirty="0" err="1"/>
              <a:t>va</a:t>
            </a:r>
            <a:r>
              <a:rPr lang="en-US" altLang="zh-CN" dirty="0"/>
              <a:t> + </a:t>
            </a:r>
            <a:r>
              <a:rPr lang="en-US" altLang="zh-CN" dirty="0" err="1"/>
              <a:t>i</a:t>
            </a:r>
            <a:r>
              <a:rPr lang="zh-CN" altLang="en-US" dirty="0"/>
              <a:t>对应的物理地址</a:t>
            </a:r>
            <a:r>
              <a:rPr lang="en-US" altLang="zh-CN" dirty="0"/>
              <a:t>pa</a:t>
            </a:r>
            <a:r>
              <a:rPr lang="zh-CN" altLang="en-US" dirty="0"/>
              <a:t>。如果</a:t>
            </a:r>
            <a:r>
              <a:rPr lang="en-US" altLang="zh-CN" dirty="0"/>
              <a:t>pa</a:t>
            </a:r>
            <a:r>
              <a:rPr lang="zh-CN" altLang="en-US" dirty="0"/>
              <a:t>为</a:t>
            </a:r>
            <a:r>
              <a:rPr lang="en-US" altLang="zh-CN" dirty="0"/>
              <a:t>0</a:t>
            </a:r>
            <a:r>
              <a:rPr lang="zh-CN" altLang="en-US" dirty="0"/>
              <a:t>，函数会调用</a:t>
            </a:r>
            <a:r>
              <a:rPr lang="en-US" altLang="zh-CN" dirty="0"/>
              <a:t>panic</a:t>
            </a:r>
            <a:r>
              <a:rPr lang="zh-CN" altLang="en-US" dirty="0"/>
              <a:t>，因为这意味着地址应该存在但实际上不存在。</a:t>
            </a:r>
            <a:endParaRPr lang="zh-CN" altLang="en-US" dirty="0"/>
          </a:p>
          <a:p>
            <a:pPr marL="0" indent="0">
              <a:lnSpc>
                <a:spcPct val="120000"/>
              </a:lnSpc>
              <a:buNone/>
            </a:pPr>
            <a:r>
              <a:rPr lang="en-US" altLang="zh-CN" dirty="0"/>
              <a:t>2. (line.157-160) </a:t>
            </a:r>
            <a:r>
              <a:rPr lang="zh-CN" altLang="en-US" dirty="0"/>
              <a:t>然后，它计算要读取的字节数</a:t>
            </a:r>
            <a:r>
              <a:rPr lang="en-US" altLang="zh-CN" dirty="0"/>
              <a:t>n</a:t>
            </a:r>
            <a:r>
              <a:rPr lang="zh-CN" altLang="en-US" dirty="0"/>
              <a:t>。如果</a:t>
            </a:r>
            <a:r>
              <a:rPr lang="en-US" altLang="zh-CN" dirty="0" err="1"/>
              <a:t>sz</a:t>
            </a:r>
            <a:r>
              <a:rPr lang="en-US" altLang="zh-CN" dirty="0"/>
              <a:t> - </a:t>
            </a:r>
            <a:r>
              <a:rPr lang="en-US" altLang="zh-CN" dirty="0" err="1"/>
              <a:t>i</a:t>
            </a:r>
            <a:r>
              <a:rPr lang="zh-CN" altLang="en-US" dirty="0"/>
              <a:t>小于</a:t>
            </a:r>
            <a:r>
              <a:rPr lang="en-US" altLang="zh-CN" dirty="0"/>
              <a:t>PGSIZE</a:t>
            </a:r>
            <a:r>
              <a:rPr lang="zh-CN" altLang="en-US" dirty="0"/>
              <a:t>，那么</a:t>
            </a:r>
            <a:r>
              <a:rPr lang="en-US" altLang="zh-CN" dirty="0"/>
              <a:t>n</a:t>
            </a:r>
            <a:r>
              <a:rPr lang="zh-CN" altLang="en-US" dirty="0"/>
              <a:t>就是</a:t>
            </a:r>
            <a:r>
              <a:rPr lang="en-US" altLang="zh-CN" dirty="0" err="1"/>
              <a:t>sz</a:t>
            </a:r>
            <a:r>
              <a:rPr lang="en-US" altLang="zh-CN" dirty="0"/>
              <a:t> - </a:t>
            </a:r>
            <a:r>
              <a:rPr lang="en-US" altLang="zh-CN" dirty="0" err="1"/>
              <a:t>i</a:t>
            </a:r>
            <a:r>
              <a:rPr lang="zh-CN" altLang="en-US" dirty="0"/>
              <a:t>，否则</a:t>
            </a:r>
            <a:r>
              <a:rPr lang="en-US" altLang="zh-CN" dirty="0"/>
              <a:t>n</a:t>
            </a:r>
            <a:r>
              <a:rPr lang="zh-CN" altLang="en-US" dirty="0"/>
              <a:t>是</a:t>
            </a:r>
            <a:r>
              <a:rPr lang="en-US" altLang="zh-CN" dirty="0"/>
              <a:t>PGSIZE</a:t>
            </a:r>
            <a:r>
              <a:rPr lang="zh-CN" altLang="en-US" dirty="0"/>
              <a:t>。</a:t>
            </a:r>
            <a:endParaRPr lang="zh-CN" altLang="en-US" dirty="0"/>
          </a:p>
          <a:p>
            <a:pPr marL="0" indent="0">
              <a:lnSpc>
                <a:spcPct val="120000"/>
              </a:lnSpc>
              <a:buNone/>
            </a:pPr>
            <a:r>
              <a:rPr lang="en-US" altLang="zh-CN" dirty="0"/>
              <a:t>3. (line.161-163) </a:t>
            </a:r>
            <a:r>
              <a:rPr lang="zh-CN" altLang="en-US" dirty="0"/>
              <a:t>最后，它调用</a:t>
            </a:r>
            <a:r>
              <a:rPr lang="en-US" altLang="zh-CN" dirty="0" err="1"/>
              <a:t>readi</a:t>
            </a:r>
            <a:r>
              <a:rPr lang="zh-CN" altLang="en-US" dirty="0"/>
              <a:t>函数来从</a:t>
            </a:r>
            <a:r>
              <a:rPr lang="en-US" altLang="zh-CN" dirty="0" err="1"/>
              <a:t>inode</a:t>
            </a:r>
            <a:r>
              <a:rPr lang="zh-CN" altLang="en-US" dirty="0"/>
              <a:t>中读取数据到物理地址</a:t>
            </a:r>
            <a:r>
              <a:rPr lang="en-US" altLang="zh-CN" dirty="0"/>
              <a:t>pa</a:t>
            </a:r>
            <a:r>
              <a:rPr lang="zh-CN" altLang="en-US" dirty="0"/>
              <a:t>。如果读取的字节数不等于</a:t>
            </a:r>
            <a:r>
              <a:rPr lang="en-US" altLang="zh-CN" dirty="0"/>
              <a:t>n</a:t>
            </a:r>
            <a:r>
              <a:rPr lang="zh-CN" altLang="en-US" dirty="0"/>
              <a:t>，函数返回</a:t>
            </a:r>
            <a:r>
              <a:rPr lang="en-US" altLang="zh-CN" dirty="0"/>
              <a:t>-1</a:t>
            </a:r>
            <a:r>
              <a:rPr lang="zh-CN" altLang="en-US" dirty="0"/>
              <a:t>表示失败。</a:t>
            </a:r>
            <a:endParaRPr lang="zh-CN" altLang="en-US" dirty="0"/>
          </a:p>
          <a:p>
            <a:pPr marL="0" indent="0">
              <a:lnSpc>
                <a:spcPct val="120000"/>
              </a:lnSpc>
              <a:buNone/>
            </a:pPr>
            <a:r>
              <a:rPr lang="en-US" altLang="zh-CN" dirty="0"/>
              <a:t>4. (line.164-166)</a:t>
            </a:r>
            <a:r>
              <a:rPr lang="zh-CN" altLang="en-US" dirty="0"/>
              <a:t> 如果函数成功地读取了所有的数据，那么它就返回</a:t>
            </a:r>
            <a:r>
              <a:rPr lang="en-US" altLang="zh-CN" dirty="0"/>
              <a:t>0</a:t>
            </a:r>
            <a:r>
              <a:rPr lang="zh-CN" altLang="en-US" dirty="0"/>
              <a:t>表示成功。</a:t>
            </a:r>
            <a:endParaRPr lang="zh-CN" altLang="en-US" dirty="0"/>
          </a:p>
          <a:p>
            <a:endParaRPr lang="zh-CN" altLang="en-US" dirty="0"/>
          </a:p>
        </p:txBody>
      </p:sp>
      <p:sp>
        <p:nvSpPr>
          <p:cNvPr id="3" name="标题 2"/>
          <p:cNvSpPr>
            <a:spLocks noGrp="1"/>
          </p:cNvSpPr>
          <p:nvPr>
            <p:ph type="title"/>
          </p:nvPr>
        </p:nvSpPr>
        <p:spPr>
          <a:xfrm>
            <a:off x="815009" y="-133350"/>
            <a:ext cx="10538791" cy="1021543"/>
          </a:xfrm>
        </p:spPr>
        <p:txBody>
          <a:bodyPr/>
          <a:lstStyle/>
          <a:p>
            <a:r>
              <a:rPr kumimoji="0" lang="en-US" altLang="zh-CN" sz="4000" b="1" i="0" u="none" strike="noStrike" kern="1200" cap="none" spc="0" normalizeH="0" baseline="0" noProof="0" dirty="0">
                <a:ln>
                  <a:noFill/>
                </a:ln>
                <a:solidFill>
                  <a:srgbClr val="000000"/>
                </a:solidFill>
                <a:effectLst/>
                <a:uLnTx/>
                <a:uFillTx/>
                <a:latin typeface="Arial" panose="020B0604020202090204"/>
                <a:ea typeface="微软雅黑"/>
                <a:cs typeface="+mj-cs"/>
              </a:rPr>
              <a:t>2. exec() </a:t>
            </a:r>
            <a:r>
              <a:rPr kumimoji="0" lang="zh-CN" altLang="en-US" sz="4000" b="1" i="0" u="none" strike="noStrike" kern="1200" cap="none" spc="0" normalizeH="0" baseline="0" noProof="0" dirty="0">
                <a:ln>
                  <a:noFill/>
                </a:ln>
                <a:solidFill>
                  <a:srgbClr val="000000"/>
                </a:solidFill>
                <a:effectLst/>
                <a:uLnTx/>
                <a:uFillTx/>
                <a:latin typeface="Arial" panose="020B0604020202090204"/>
                <a:ea typeface="微软雅黑"/>
                <a:cs typeface="+mj-cs"/>
              </a:rPr>
              <a:t>函数中调用 </a:t>
            </a:r>
            <a:r>
              <a:rPr kumimoji="0" lang="en-US" altLang="zh-CN" sz="4000" b="1" i="0" u="none" strike="noStrike" kern="1200" cap="none" spc="0" normalizeH="0" baseline="0" noProof="0" dirty="0" err="1">
                <a:ln>
                  <a:noFill/>
                </a:ln>
                <a:solidFill>
                  <a:srgbClr val="000000"/>
                </a:solidFill>
                <a:effectLst/>
                <a:uLnTx/>
                <a:uFillTx/>
                <a:latin typeface="Arial" panose="020B0604020202090204"/>
                <a:ea typeface="微软雅黑"/>
                <a:cs typeface="+mj-cs"/>
              </a:rPr>
              <a:t>loadseg</a:t>
            </a:r>
            <a:r>
              <a:rPr kumimoji="0" lang="en-US" altLang="zh-CN" sz="4000" b="1" i="0" u="none" strike="noStrike" kern="1200" cap="none" spc="0" normalizeH="0" baseline="0" noProof="0" dirty="0">
                <a:ln>
                  <a:noFill/>
                </a:ln>
                <a:solidFill>
                  <a:srgbClr val="000000"/>
                </a:solidFill>
                <a:effectLst/>
                <a:uLnTx/>
                <a:uFillTx/>
                <a:latin typeface="Arial" panose="020B0604020202090204"/>
                <a:ea typeface="微软雅黑"/>
                <a:cs typeface="+mj-cs"/>
              </a:rPr>
              <a:t>() </a:t>
            </a:r>
            <a:r>
              <a:rPr kumimoji="0" lang="zh-CN" altLang="en-US" sz="4000" b="1" i="0" u="none" strike="noStrike" kern="1200" cap="none" spc="0" normalizeH="0" baseline="0" noProof="0" dirty="0">
                <a:ln>
                  <a:noFill/>
                </a:ln>
                <a:solidFill>
                  <a:srgbClr val="000000"/>
                </a:solidFill>
                <a:effectLst/>
                <a:uLnTx/>
                <a:uFillTx/>
                <a:latin typeface="Arial" panose="020B0604020202090204"/>
                <a:ea typeface="微软雅黑"/>
                <a:cs typeface="+mj-cs"/>
              </a:rPr>
              <a:t>的作用是什么？</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3885" y="1206728"/>
            <a:ext cx="5958115" cy="48225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6" name="TextBox 25"/>
          <p:cNvSpPr txBox="1">
            <a:spLocks noChangeArrowheads="1"/>
          </p:cNvSpPr>
          <p:nvPr/>
        </p:nvSpPr>
        <p:spPr bwMode="auto">
          <a:xfrm>
            <a:off x="4064728" y="2590304"/>
            <a:ext cx="61181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lvl="0" defTabSz="913765" eaLnBrk="1" fontAlgn="base" hangingPunct="1">
              <a:spcBef>
                <a:spcPct val="0"/>
              </a:spcBef>
              <a:spcAft>
                <a:spcPct val="0"/>
              </a:spcAft>
              <a:defRPr/>
            </a:pPr>
            <a:r>
              <a:rPr lang="en-US" altLang="zh-CN" sz="6000" b="1" dirty="0" err="1">
                <a:solidFill>
                  <a:srgbClr val="FDCB34"/>
                </a:solidFill>
                <a:latin typeface="微软雅黑" panose="020B0503020204020204" pitchFamily="34" charset="-122"/>
                <a:ea typeface="微软雅黑" panose="020B0503020204020204" pitchFamily="34" charset="-122"/>
              </a:rPr>
              <a:t>uvmcopy</a:t>
            </a:r>
            <a:r>
              <a:rPr lang="en-US" altLang="zh-CN" sz="6000" b="1" dirty="0">
                <a:solidFill>
                  <a:srgbClr val="FDCB34"/>
                </a:solidFill>
                <a:latin typeface="微软雅黑" panose="020B0503020204020204" pitchFamily="34" charset="-122"/>
                <a:ea typeface="微软雅黑" panose="020B0503020204020204" pitchFamily="34" charset="-122"/>
              </a:rPr>
              <a:t>()</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340768"/>
            <a:ext cx="10515600" cy="1411957"/>
          </a:xfrm>
        </p:spPr>
        <p:txBody>
          <a:bodyPr/>
          <a:lstStyle/>
          <a:p>
            <a:pPr marL="0" indent="0">
              <a:lnSpc>
                <a:spcPct val="100000"/>
              </a:lnSpc>
              <a:buNone/>
            </a:pPr>
            <a:r>
              <a:rPr lang="zh-CN" altLang="en-US" dirty="0"/>
              <a:t>（</a:t>
            </a:r>
            <a:r>
              <a:rPr lang="en-US" altLang="zh-CN" dirty="0"/>
              <a:t>1</a:t>
            </a:r>
            <a:r>
              <a:rPr lang="zh-CN" altLang="en-US" dirty="0"/>
              <a:t>）</a:t>
            </a:r>
            <a:r>
              <a:rPr lang="en-US" altLang="zh-CN" dirty="0" err="1"/>
              <a:t>uvmcopy</a:t>
            </a:r>
            <a:r>
              <a:rPr lang="zh-CN" altLang="en-US" dirty="0"/>
              <a:t>函数在</a:t>
            </a:r>
            <a:r>
              <a:rPr lang="en-US" altLang="zh-CN" dirty="0" err="1"/>
              <a:t>proc.c</a:t>
            </a:r>
            <a:r>
              <a:rPr lang="zh-CN" altLang="en-US" dirty="0"/>
              <a:t>的</a:t>
            </a:r>
            <a:r>
              <a:rPr lang="en-US" altLang="zh-CN" dirty="0"/>
              <a:t>fork() </a:t>
            </a:r>
            <a:r>
              <a:rPr lang="zh-CN" altLang="en-US" dirty="0"/>
              <a:t>函数创建子进程时被调用，在第</a:t>
            </a:r>
            <a:r>
              <a:rPr lang="en-US" altLang="zh-CN" dirty="0"/>
              <a:t>292</a:t>
            </a:r>
            <a:r>
              <a:rPr lang="zh-CN" altLang="en-US" dirty="0"/>
              <a:t>行，用于将父进程的页表复制一份赋予子进程，调用如下：</a:t>
            </a:r>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3.</a:t>
            </a:r>
            <a:r>
              <a:rPr lang="zh-CN" altLang="en-US" sz="3200" dirty="0">
                <a:latin typeface="+mn-lt"/>
              </a:rPr>
              <a:t> </a:t>
            </a:r>
            <a:r>
              <a:rPr lang="en-US" altLang="zh-CN" sz="3200" dirty="0" err="1">
                <a:latin typeface="+mn-lt"/>
              </a:rPr>
              <a:t>uvmcopy</a:t>
            </a:r>
            <a:r>
              <a:rPr lang="en-US" altLang="zh-CN" sz="3200" dirty="0">
                <a:latin typeface="+mn-lt"/>
              </a:rPr>
              <a:t>() </a:t>
            </a:r>
            <a:r>
              <a:rPr lang="zh-CN" altLang="en-US" sz="3200" dirty="0">
                <a:latin typeface="+mn-lt"/>
              </a:rPr>
              <a:t>函数会在何时被调用？该函数具体进行了哪些操作？</a:t>
            </a:r>
            <a:endParaRPr lang="zh-CN" altLang="en-US" sz="3200" dirty="0">
              <a:latin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4175" y="2752725"/>
            <a:ext cx="4887982" cy="3876675"/>
          </a:xfrm>
          <a:prstGeom prst="rect">
            <a:avLst/>
          </a:prstGeom>
        </p:spPr>
      </p:pic>
      <p:cxnSp>
        <p:nvCxnSpPr>
          <p:cNvPr id="7" name="直接连接符 6"/>
          <p:cNvCxnSpPr/>
          <p:nvPr/>
        </p:nvCxnSpPr>
        <p:spPr>
          <a:xfrm>
            <a:off x="3886200" y="5562600"/>
            <a:ext cx="2752725" cy="0"/>
          </a:xfrm>
          <a:prstGeom prst="line">
            <a:avLst/>
          </a:prstGeom>
          <a:ln w="15875"/>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6725" y="1109636"/>
            <a:ext cx="7191375" cy="5636432"/>
          </a:xfrm>
        </p:spPr>
        <p:txBody>
          <a:bodyPr>
            <a:normAutofit fontScale="55000" lnSpcReduction="20000"/>
          </a:bodyPr>
          <a:lstStyle/>
          <a:p>
            <a:pPr marL="0" indent="0">
              <a:lnSpc>
                <a:spcPct val="120000"/>
              </a:lnSpc>
              <a:buNone/>
            </a:pPr>
            <a:r>
              <a:rPr lang="zh-CN" altLang="en-US" sz="2900" dirty="0"/>
              <a:t>（</a:t>
            </a:r>
            <a:r>
              <a:rPr lang="en-US" altLang="zh-CN" sz="2900" dirty="0"/>
              <a:t>2</a:t>
            </a:r>
            <a:r>
              <a:rPr lang="zh-CN" altLang="en-US" sz="2900" dirty="0"/>
              <a:t>）</a:t>
            </a:r>
            <a:r>
              <a:rPr lang="en-US" altLang="zh-CN" sz="2900" dirty="0" err="1"/>
              <a:t>uvmcopy</a:t>
            </a:r>
            <a:r>
              <a:rPr lang="en-US" altLang="zh-CN" sz="2900" dirty="0"/>
              <a:t>() </a:t>
            </a:r>
            <a:r>
              <a:rPr lang="zh-CN" altLang="en-US" sz="2900" dirty="0"/>
              <a:t>函数在</a:t>
            </a:r>
            <a:r>
              <a:rPr lang="en-US" altLang="zh-CN" sz="2900" dirty="0" err="1"/>
              <a:t>vm.c</a:t>
            </a:r>
            <a:r>
              <a:rPr lang="zh-CN" altLang="en-US" sz="2900" dirty="0"/>
              <a:t>文件中被定义，定义如右图：</a:t>
            </a:r>
            <a:endParaRPr lang="en-US" altLang="zh-CN" sz="2900" dirty="0"/>
          </a:p>
          <a:p>
            <a:pPr marL="0" indent="0">
              <a:lnSpc>
                <a:spcPct val="120000"/>
              </a:lnSpc>
              <a:buNone/>
            </a:pPr>
            <a:r>
              <a:rPr lang="zh-CN" altLang="en-US" sz="2900" dirty="0"/>
              <a:t>具体操作为：</a:t>
            </a:r>
            <a:endParaRPr lang="zh-CN" altLang="en-US" sz="2900" dirty="0"/>
          </a:p>
          <a:p>
            <a:pPr marL="0" indent="0">
              <a:lnSpc>
                <a:spcPct val="120000"/>
              </a:lnSpc>
              <a:buNone/>
            </a:pPr>
            <a:r>
              <a:rPr lang="en-US" altLang="zh-CN" sz="2900" dirty="0"/>
              <a:t>1. (line.313-327)</a:t>
            </a:r>
            <a:r>
              <a:rPr lang="zh-CN" altLang="en-US" sz="2900" dirty="0"/>
              <a:t>用</a:t>
            </a:r>
            <a:r>
              <a:rPr lang="en-US" altLang="zh-CN" sz="2900" dirty="0"/>
              <a:t>for</a:t>
            </a:r>
            <a:r>
              <a:rPr lang="zh-CN" altLang="en-US" sz="2900" dirty="0"/>
              <a:t>循环对整个需要复制的地址空间进行遍历。</a:t>
            </a:r>
            <a:endParaRPr lang="zh-CN" altLang="en-US" sz="2900" dirty="0"/>
          </a:p>
          <a:p>
            <a:pPr marL="0" indent="0">
              <a:lnSpc>
                <a:spcPct val="120000"/>
              </a:lnSpc>
              <a:buNone/>
            </a:pPr>
            <a:r>
              <a:rPr lang="en-US" altLang="zh-CN" sz="2900" dirty="0"/>
              <a:t>2. (line.314-315)</a:t>
            </a:r>
            <a:r>
              <a:rPr lang="zh-CN" altLang="en-US" sz="2900" dirty="0"/>
              <a:t>使用</a:t>
            </a:r>
            <a:r>
              <a:rPr lang="en-US" altLang="zh-CN" sz="2900" dirty="0"/>
              <a:t>walk()</a:t>
            </a:r>
            <a:r>
              <a:rPr lang="zh-CN" altLang="en-US" sz="2900" dirty="0"/>
              <a:t>函数获取旧页表中地址</a:t>
            </a:r>
            <a:r>
              <a:rPr lang="en-US" altLang="zh-CN" sz="2900" dirty="0" err="1"/>
              <a:t>i</a:t>
            </a:r>
            <a:r>
              <a:rPr lang="zh-CN" altLang="en-US" sz="2900" dirty="0"/>
              <a:t>对应的页表项，若获取失败则打印</a:t>
            </a:r>
            <a:r>
              <a:rPr lang="en-US" altLang="zh-CN" sz="2900" dirty="0" err="1"/>
              <a:t>pte</a:t>
            </a:r>
            <a:r>
              <a:rPr lang="en-US" altLang="zh-CN" sz="2900" dirty="0"/>
              <a:t> should exist</a:t>
            </a:r>
            <a:r>
              <a:rPr lang="zh-CN" altLang="en-US" sz="2900" dirty="0"/>
              <a:t>并进入死循环。</a:t>
            </a:r>
            <a:endParaRPr lang="zh-CN" altLang="en-US" sz="2900" dirty="0"/>
          </a:p>
          <a:p>
            <a:pPr marL="0" indent="0">
              <a:lnSpc>
                <a:spcPct val="120000"/>
              </a:lnSpc>
              <a:buNone/>
            </a:pPr>
            <a:r>
              <a:rPr lang="en-US" altLang="zh-CN" sz="2900" dirty="0"/>
              <a:t>3. (line.316-317)</a:t>
            </a:r>
            <a:r>
              <a:rPr lang="zh-CN" altLang="en-US" sz="2900" dirty="0"/>
              <a:t>检查该页表项是否标记为存在</a:t>
            </a:r>
            <a:r>
              <a:rPr lang="en-US" altLang="zh-CN" sz="2900" dirty="0"/>
              <a:t>(PTE_V = 1)</a:t>
            </a:r>
            <a:r>
              <a:rPr lang="zh-CN" altLang="en-US" sz="2900" dirty="0"/>
              <a:t>，若获取失败则打印</a:t>
            </a:r>
            <a:r>
              <a:rPr lang="en-US" altLang="zh-CN" sz="2900" dirty="0"/>
              <a:t>page not </a:t>
            </a:r>
            <a:r>
              <a:rPr lang="en-US" altLang="zh-CN" sz="2900" dirty="0" err="1"/>
              <a:t>prensent</a:t>
            </a:r>
            <a:r>
              <a:rPr lang="zh-CN" altLang="en-US" sz="2900" dirty="0"/>
              <a:t>并进入死循环。</a:t>
            </a:r>
            <a:endParaRPr lang="zh-CN" altLang="en-US" sz="2900" dirty="0"/>
          </a:p>
          <a:p>
            <a:pPr marL="0" indent="0">
              <a:lnSpc>
                <a:spcPct val="120000"/>
              </a:lnSpc>
              <a:buNone/>
            </a:pPr>
            <a:r>
              <a:rPr lang="en-US" altLang="zh-CN" sz="2900" dirty="0"/>
              <a:t>4. (line.318-319)</a:t>
            </a:r>
            <a:r>
              <a:rPr lang="zh-CN" altLang="en-US" sz="2900" dirty="0"/>
              <a:t>获取该页表项对应的物理地址和标志位。</a:t>
            </a:r>
            <a:endParaRPr lang="zh-CN" altLang="en-US" sz="2900" dirty="0"/>
          </a:p>
          <a:p>
            <a:pPr marL="0" indent="0">
              <a:lnSpc>
                <a:spcPct val="120000"/>
              </a:lnSpc>
              <a:buNone/>
            </a:pPr>
            <a:r>
              <a:rPr lang="en-US" altLang="zh-CN" sz="2900" dirty="0"/>
              <a:t>5. (line.320-321)</a:t>
            </a:r>
            <a:r>
              <a:rPr lang="zh-CN" altLang="en-US" sz="2900" dirty="0"/>
              <a:t>使用</a:t>
            </a:r>
            <a:r>
              <a:rPr lang="en-US" altLang="zh-CN" sz="2900" dirty="0" err="1"/>
              <a:t>kalloc</a:t>
            </a:r>
            <a:r>
              <a:rPr lang="en-US" altLang="zh-CN" sz="2900" dirty="0"/>
              <a:t>()</a:t>
            </a:r>
            <a:r>
              <a:rPr lang="zh-CN" altLang="en-US" sz="2900" dirty="0"/>
              <a:t>函数分配内核内存，用于存放复制的数据，若分配失败则跳转到</a:t>
            </a:r>
            <a:r>
              <a:rPr lang="en-US" altLang="zh-CN" sz="2900" dirty="0"/>
              <a:t>err</a:t>
            </a:r>
            <a:r>
              <a:rPr lang="zh-CN" altLang="en-US" sz="2900" dirty="0"/>
              <a:t>错误处理入口。</a:t>
            </a:r>
            <a:endParaRPr lang="zh-CN" altLang="en-US" sz="2900" dirty="0"/>
          </a:p>
          <a:p>
            <a:pPr marL="0" indent="0">
              <a:lnSpc>
                <a:spcPct val="120000"/>
              </a:lnSpc>
              <a:buNone/>
            </a:pPr>
            <a:r>
              <a:rPr lang="en-US" altLang="zh-CN" sz="2900" dirty="0"/>
              <a:t>6. (line.322)</a:t>
            </a:r>
            <a:r>
              <a:rPr lang="zh-CN" altLang="en-US" sz="2900" dirty="0"/>
              <a:t>使用</a:t>
            </a:r>
            <a:r>
              <a:rPr lang="en-US" altLang="zh-CN" sz="2900" dirty="0" err="1"/>
              <a:t>memmove</a:t>
            </a:r>
            <a:r>
              <a:rPr lang="en-US" altLang="zh-CN" sz="2900" dirty="0"/>
              <a:t>()</a:t>
            </a:r>
            <a:r>
              <a:rPr lang="zh-CN" altLang="en-US" sz="2900" dirty="0"/>
              <a:t>函数将物理内存中的数据复制到内核内存中。</a:t>
            </a:r>
            <a:endParaRPr lang="zh-CN" altLang="en-US" sz="2900" dirty="0"/>
          </a:p>
          <a:p>
            <a:pPr marL="0" indent="0">
              <a:lnSpc>
                <a:spcPct val="120000"/>
              </a:lnSpc>
              <a:buNone/>
            </a:pPr>
            <a:r>
              <a:rPr lang="en-US" altLang="zh-CN" sz="2900" dirty="0"/>
              <a:t>7. (line.323-325)</a:t>
            </a:r>
            <a:r>
              <a:rPr lang="zh-CN" altLang="en-US" sz="2900" dirty="0"/>
              <a:t>使用</a:t>
            </a:r>
            <a:r>
              <a:rPr lang="en-US" altLang="zh-CN" sz="2900" dirty="0" err="1"/>
              <a:t>mappages</a:t>
            </a:r>
            <a:r>
              <a:rPr lang="en-US" altLang="zh-CN" sz="2900" dirty="0"/>
              <a:t>()</a:t>
            </a:r>
            <a:r>
              <a:rPr lang="zh-CN" altLang="en-US" sz="2900" dirty="0"/>
              <a:t>函数在新页表中建立映射关系，如果映射失败（即返回值不为</a:t>
            </a:r>
            <a:r>
              <a:rPr lang="en-US" altLang="zh-CN" sz="2900" dirty="0"/>
              <a:t>0</a:t>
            </a:r>
            <a:r>
              <a:rPr lang="zh-CN" altLang="en-US" sz="2900" dirty="0"/>
              <a:t>），则释放内核内存，并通过</a:t>
            </a:r>
            <a:r>
              <a:rPr lang="en-US" altLang="zh-CN" sz="2900" dirty="0" err="1"/>
              <a:t>goto</a:t>
            </a:r>
            <a:r>
              <a:rPr lang="en-US" altLang="zh-CN" sz="2900" dirty="0"/>
              <a:t> err</a:t>
            </a:r>
            <a:r>
              <a:rPr lang="zh-CN" altLang="en-US" sz="2900" dirty="0"/>
              <a:t>跳转到错误处理。</a:t>
            </a:r>
            <a:endParaRPr lang="zh-CN" altLang="en-US" sz="2900" dirty="0"/>
          </a:p>
          <a:p>
            <a:pPr marL="0" indent="0">
              <a:lnSpc>
                <a:spcPct val="120000"/>
              </a:lnSpc>
              <a:buNone/>
            </a:pPr>
            <a:r>
              <a:rPr lang="en-US" altLang="zh-CN" sz="2900" dirty="0"/>
              <a:t>8. (line.328)</a:t>
            </a:r>
            <a:r>
              <a:rPr lang="zh-CN" altLang="en-US" sz="2900" dirty="0"/>
              <a:t>如果整个过程都成功，返回</a:t>
            </a:r>
            <a:r>
              <a:rPr lang="en-US" altLang="zh-CN" sz="2900" dirty="0"/>
              <a:t>0</a:t>
            </a:r>
            <a:r>
              <a:rPr lang="zh-CN" altLang="en-US" sz="2900" dirty="0"/>
              <a:t>。</a:t>
            </a:r>
            <a:endParaRPr lang="zh-CN" altLang="en-US" sz="2900" dirty="0"/>
          </a:p>
          <a:p>
            <a:pPr marL="0" indent="0">
              <a:lnSpc>
                <a:spcPct val="120000"/>
              </a:lnSpc>
              <a:buNone/>
            </a:pPr>
            <a:r>
              <a:rPr lang="en-US" altLang="zh-CN" sz="2900" dirty="0"/>
              <a:t>9. (line.330-332)</a:t>
            </a:r>
            <a:r>
              <a:rPr lang="zh-CN" altLang="en-US" sz="2900" dirty="0"/>
              <a:t>进行</a:t>
            </a:r>
            <a:r>
              <a:rPr lang="en-US" altLang="zh-CN" sz="2900" dirty="0"/>
              <a:t>err</a:t>
            </a:r>
            <a:r>
              <a:rPr lang="zh-CN" altLang="en-US" sz="2900" dirty="0"/>
              <a:t>错误处理，调用</a:t>
            </a:r>
            <a:r>
              <a:rPr lang="en-US" altLang="zh-CN" sz="2900" dirty="0" err="1"/>
              <a:t>uvmunmap</a:t>
            </a:r>
            <a:r>
              <a:rPr lang="en-US" altLang="zh-CN" sz="2900" dirty="0"/>
              <a:t>() </a:t>
            </a:r>
            <a:r>
              <a:rPr lang="zh-CN" altLang="en-US" sz="2900" dirty="0"/>
              <a:t>函数撤销在新页表中的映射（即</a:t>
            </a:r>
            <a:r>
              <a:rPr lang="en-US" altLang="zh-CN" sz="2900" dirty="0"/>
              <a:t>line.323 </a:t>
            </a:r>
            <a:r>
              <a:rPr lang="en-US" altLang="zh-CN" sz="2900" dirty="0" err="1"/>
              <a:t>mappages</a:t>
            </a:r>
            <a:r>
              <a:rPr lang="en-US" altLang="zh-CN" sz="2900" dirty="0"/>
              <a:t>() </a:t>
            </a:r>
            <a:r>
              <a:rPr lang="zh-CN" altLang="en-US" sz="2900" dirty="0"/>
              <a:t>函数的操作），同时释放之前分配的内核内存，最后返回</a:t>
            </a:r>
            <a:r>
              <a:rPr lang="en-US" altLang="zh-CN" sz="2900" dirty="0"/>
              <a:t>-1</a:t>
            </a:r>
            <a:r>
              <a:rPr lang="zh-CN" altLang="en-US" sz="2900" dirty="0"/>
              <a:t>。</a:t>
            </a:r>
            <a:endParaRPr lang="en-US" altLang="zh-CN" sz="2900" dirty="0"/>
          </a:p>
          <a:p>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3. </a:t>
            </a:r>
            <a:r>
              <a:rPr lang="en-US" altLang="zh-CN" sz="3200" dirty="0" err="1">
                <a:latin typeface="+mn-lt"/>
              </a:rPr>
              <a:t>uvmcopy</a:t>
            </a:r>
            <a:r>
              <a:rPr lang="en-US" altLang="zh-CN" sz="3200" dirty="0">
                <a:latin typeface="+mn-lt"/>
              </a:rPr>
              <a:t>() </a:t>
            </a:r>
            <a:r>
              <a:rPr lang="zh-CN" altLang="en-US" sz="3200" dirty="0">
                <a:latin typeface="+mn-lt"/>
              </a:rPr>
              <a:t>函数会在何时被调用？该函数具体进行了哪些操作？</a:t>
            </a:r>
            <a:endParaRPr lang="zh-CN" altLang="en-US" sz="3200" dirty="0">
              <a:latin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81925" y="705091"/>
            <a:ext cx="4256221" cy="60386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6" name="TextBox 25"/>
          <p:cNvSpPr txBox="1">
            <a:spLocks noChangeArrowheads="1"/>
          </p:cNvSpPr>
          <p:nvPr/>
        </p:nvSpPr>
        <p:spPr bwMode="auto">
          <a:xfrm>
            <a:off x="3778388" y="2752633"/>
            <a:ext cx="87755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lvl="0" defTabSz="913765" eaLnBrk="1" fontAlgn="base" hangingPunct="1">
              <a:spcBef>
                <a:spcPct val="0"/>
              </a:spcBef>
              <a:spcAft>
                <a:spcPct val="0"/>
              </a:spcAft>
              <a:defRPr/>
            </a:pPr>
            <a:r>
              <a:rPr lang="en-US" altLang="zh-CN" sz="5400" b="1" dirty="0">
                <a:solidFill>
                  <a:srgbClr val="FDCB34"/>
                </a:solidFill>
                <a:latin typeface="微软雅黑" panose="020B0503020204020204" pitchFamily="34" charset="-122"/>
                <a:ea typeface="微软雅黑" panose="020B0503020204020204" pitchFamily="34" charset="-122"/>
              </a:rPr>
              <a:t>xv6 page fault</a:t>
            </a:r>
            <a:r>
              <a:rPr lang="zh-CN" altLang="en-US" sz="5400" b="1" dirty="0">
                <a:solidFill>
                  <a:srgbClr val="FDCB34"/>
                </a:solidFill>
                <a:latin typeface="微软雅黑" panose="020B0503020204020204" pitchFamily="34" charset="-122"/>
                <a:ea typeface="微软雅黑" panose="020B0503020204020204" pitchFamily="34" charset="-122"/>
              </a:rPr>
              <a:t>中断处理</a:t>
            </a:r>
            <a:endParaRPr kumimoji="0" lang="en-US" altLang="zh-CN" sz="5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23900"/>
            <a:ext cx="10515600" cy="5678351"/>
          </a:xfrm>
        </p:spPr>
        <p:txBody>
          <a:bodyPr>
            <a:normAutofit fontScale="92500" lnSpcReduction="20000"/>
          </a:bodyPr>
          <a:lstStyle/>
          <a:p>
            <a:pPr marL="0" indent="0">
              <a:buNone/>
            </a:pPr>
            <a:endParaRPr lang="zh-CN" altLang="en-US" dirty="0"/>
          </a:p>
          <a:p>
            <a:pPr marL="0" indent="0">
              <a:lnSpc>
                <a:spcPct val="110000"/>
              </a:lnSpc>
              <a:buNone/>
            </a:pPr>
            <a:r>
              <a:rPr lang="zh-CN" altLang="en-US" sz="2400" dirty="0"/>
              <a:t>（</a:t>
            </a:r>
            <a:r>
              <a:rPr lang="en-US" altLang="zh-CN" sz="2400" dirty="0"/>
              <a:t>1</a:t>
            </a:r>
            <a:r>
              <a:rPr lang="zh-CN" altLang="en-US" sz="2400" dirty="0"/>
              <a:t>）在 </a:t>
            </a:r>
            <a:r>
              <a:rPr lang="en-US" altLang="zh-CN" sz="2400" dirty="0"/>
              <a:t>RISC-V </a:t>
            </a:r>
            <a:r>
              <a:rPr lang="zh-CN" altLang="en-US" sz="2400" dirty="0"/>
              <a:t>架构中，当硬件对用户使用的虚拟地址进行翻译时，若该虚拟地址不正确，比如尚未映射、权限不足等，硬件会产生一个</a:t>
            </a:r>
            <a:r>
              <a:rPr lang="en-US" altLang="zh-CN" sz="2400" dirty="0"/>
              <a:t>page fault</a:t>
            </a:r>
            <a:r>
              <a:rPr lang="zh-CN" altLang="en-US" sz="2400" dirty="0"/>
              <a:t>陷阱给操作系统。硬件只通过一个</a:t>
            </a:r>
            <a:r>
              <a:rPr lang="en-US" altLang="zh-CN" sz="2400" dirty="0"/>
              <a:t>trap</a:t>
            </a:r>
            <a:r>
              <a:rPr lang="zh-CN" altLang="en-US" sz="2400" dirty="0"/>
              <a:t>来通知操作系统发生了</a:t>
            </a:r>
            <a:r>
              <a:rPr lang="en-US" altLang="zh-CN" sz="2400" dirty="0"/>
              <a:t>page fault</a:t>
            </a:r>
            <a:r>
              <a:rPr lang="zh-CN" altLang="en-US" sz="2400" dirty="0"/>
              <a:t>，我们需要从某些地方来获取该</a:t>
            </a:r>
            <a:r>
              <a:rPr lang="en-US" altLang="zh-CN" sz="2400" dirty="0"/>
              <a:t>page fault</a:t>
            </a:r>
            <a:r>
              <a:rPr lang="zh-CN" altLang="en-US" sz="2400" dirty="0"/>
              <a:t>的上下文信息。</a:t>
            </a:r>
            <a:endParaRPr lang="zh-CN" altLang="en-US" sz="2400" dirty="0"/>
          </a:p>
          <a:p>
            <a:pPr marL="0" indent="0">
              <a:lnSpc>
                <a:spcPct val="110000"/>
              </a:lnSpc>
              <a:buNone/>
            </a:pPr>
            <a:r>
              <a:rPr lang="en-US" altLang="zh-CN" sz="2400" dirty="0" err="1"/>
              <a:t>stval</a:t>
            </a:r>
            <a:r>
              <a:rPr lang="zh-CN" altLang="en-US" sz="2400" dirty="0"/>
              <a:t>寄存器中保存了使</a:t>
            </a:r>
            <a:r>
              <a:rPr lang="en-US" altLang="zh-CN" sz="2400" dirty="0"/>
              <a:t>page fault</a:t>
            </a:r>
            <a:r>
              <a:rPr lang="zh-CN" altLang="en-US" sz="2400" dirty="0"/>
              <a:t>发生的那条虚拟地址，当出现 </a:t>
            </a:r>
            <a:r>
              <a:rPr lang="en-US" altLang="zh-CN" sz="2400" dirty="0"/>
              <a:t>page fault </a:t>
            </a:r>
            <a:r>
              <a:rPr lang="zh-CN" altLang="en-US" sz="2400" dirty="0"/>
              <a:t>的时候，是由于页表中找不到这个地址对应的 </a:t>
            </a:r>
            <a:r>
              <a:rPr lang="en-US" altLang="zh-CN" sz="2400" dirty="0"/>
              <a:t>PTE </a:t>
            </a:r>
            <a:r>
              <a:rPr lang="zh-CN" altLang="en-US" sz="2400" dirty="0"/>
              <a:t>或者 </a:t>
            </a:r>
            <a:r>
              <a:rPr lang="en-US" altLang="zh-CN" sz="2400" dirty="0"/>
              <a:t>PTE </a:t>
            </a:r>
            <a:r>
              <a:rPr lang="zh-CN" altLang="en-US" sz="2400" dirty="0"/>
              <a:t>无效，这里的出错的虚拟地址值就是这条</a:t>
            </a:r>
            <a:r>
              <a:rPr lang="en-US" altLang="zh-CN" sz="2400" dirty="0"/>
              <a:t>"</a:t>
            </a:r>
            <a:r>
              <a:rPr lang="zh-CN" altLang="en-US" sz="2400" dirty="0"/>
              <a:t>找不到的地址</a:t>
            </a:r>
            <a:r>
              <a:rPr lang="en-US" altLang="zh-CN" sz="2400" dirty="0"/>
              <a:t>"</a:t>
            </a:r>
            <a:r>
              <a:rPr lang="zh-CN" altLang="en-US" sz="2400" dirty="0"/>
              <a:t>，</a:t>
            </a:r>
            <a:r>
              <a:rPr lang="en-US" altLang="zh-CN" sz="2400" dirty="0"/>
              <a:t>xv6 </a:t>
            </a:r>
            <a:r>
              <a:rPr lang="zh-CN" altLang="en-US" sz="2400" dirty="0"/>
              <a:t>内核会打印出错的虚拟地址，并且这个地址会被保存在</a:t>
            </a:r>
            <a:r>
              <a:rPr lang="en-US" altLang="zh-CN" sz="2400" dirty="0" err="1"/>
              <a:t>stval</a:t>
            </a:r>
            <a:r>
              <a:rPr lang="zh-CN" altLang="en-US" sz="2400" dirty="0"/>
              <a:t>寄存器中。</a:t>
            </a:r>
            <a:endParaRPr lang="zh-CN" altLang="en-US" sz="2400" dirty="0"/>
          </a:p>
          <a:p>
            <a:pPr marL="0" indent="0">
              <a:lnSpc>
                <a:spcPct val="110000"/>
              </a:lnSpc>
              <a:buNone/>
            </a:pPr>
            <a:r>
              <a:rPr lang="en-US" altLang="zh-CN" sz="2400" dirty="0" err="1"/>
              <a:t>sepc</a:t>
            </a:r>
            <a:r>
              <a:rPr lang="zh-CN" altLang="en-US" sz="2400" dirty="0"/>
              <a:t>寄存器中保存了触发 </a:t>
            </a:r>
            <a:r>
              <a:rPr lang="en-US" altLang="zh-CN" sz="2400" dirty="0"/>
              <a:t>page fault </a:t>
            </a:r>
            <a:r>
              <a:rPr lang="zh-CN" altLang="en-US" sz="2400" dirty="0"/>
              <a:t>的指令的地址，即 </a:t>
            </a:r>
            <a:r>
              <a:rPr lang="en-US" altLang="zh-CN" sz="2400" dirty="0"/>
              <a:t>page fault </a:t>
            </a:r>
            <a:r>
              <a:rPr lang="zh-CN" altLang="en-US" sz="2400" dirty="0"/>
              <a:t>在用户空间发生的位置。作为</a:t>
            </a:r>
            <a:r>
              <a:rPr lang="en-US" altLang="zh-CN" sz="2400" dirty="0"/>
              <a:t>trap</a:t>
            </a:r>
            <a:r>
              <a:rPr lang="zh-CN" altLang="en-US" sz="2400" dirty="0"/>
              <a:t>处理代码的一部分，这个地址存放在</a:t>
            </a:r>
            <a:r>
              <a:rPr lang="en-US" altLang="zh-CN" sz="2400" dirty="0" err="1"/>
              <a:t>sepc</a:t>
            </a:r>
            <a:r>
              <a:rPr lang="zh-CN" altLang="en-US" sz="2400" dirty="0"/>
              <a:t>寄存器中，并同时会保存在</a:t>
            </a:r>
            <a:r>
              <a:rPr lang="en-US" altLang="zh-CN" sz="2400" dirty="0" err="1"/>
              <a:t>trapframe</a:t>
            </a:r>
            <a:r>
              <a:rPr lang="en-US" altLang="zh-CN" sz="2400" dirty="0"/>
              <a:t>-&gt;</a:t>
            </a:r>
            <a:r>
              <a:rPr lang="en-US" altLang="zh-CN" sz="2400" dirty="0" err="1"/>
              <a:t>epc</a:t>
            </a:r>
            <a:r>
              <a:rPr lang="en-US" altLang="zh-CN" sz="2400" dirty="0"/>
              <a:t> </a:t>
            </a:r>
            <a:r>
              <a:rPr lang="zh-CN" altLang="en-US" sz="2400" dirty="0"/>
              <a:t>中。</a:t>
            </a:r>
            <a:endParaRPr lang="en-US" altLang="zh-CN" sz="2400" dirty="0"/>
          </a:p>
          <a:p>
            <a:pPr marL="0" indent="0">
              <a:lnSpc>
                <a:spcPct val="110000"/>
              </a:lnSpc>
              <a:buNone/>
            </a:pPr>
            <a:r>
              <a:rPr lang="en-US" altLang="zh-CN" sz="2400" dirty="0" err="1"/>
              <a:t>scause</a:t>
            </a:r>
            <a:r>
              <a:rPr lang="zh-CN" altLang="en-US" sz="2400" dirty="0"/>
              <a:t>寄存器中保存了进入</a:t>
            </a:r>
            <a:r>
              <a:rPr lang="en-US" altLang="zh-CN" sz="2400" dirty="0"/>
              <a:t>trap</a:t>
            </a:r>
            <a:r>
              <a:rPr lang="zh-CN" altLang="en-US" sz="2400" dirty="0"/>
              <a:t>的原因，查看 </a:t>
            </a:r>
            <a:r>
              <a:rPr lang="en-US" altLang="zh-CN" sz="2400" dirty="0"/>
              <a:t>RISC-V </a:t>
            </a:r>
            <a:r>
              <a:rPr lang="zh-CN" altLang="en-US" sz="2400" dirty="0"/>
              <a:t>文档可知有三种引起 </a:t>
            </a:r>
            <a:r>
              <a:rPr lang="en-US" altLang="zh-CN" sz="2400" dirty="0"/>
              <a:t>page fault </a:t>
            </a:r>
            <a:r>
              <a:rPr lang="zh-CN" altLang="en-US" sz="2400" dirty="0"/>
              <a:t>的原因：</a:t>
            </a:r>
            <a:r>
              <a:rPr lang="en-US" altLang="zh-CN" sz="2400" dirty="0"/>
              <a:t>load </a:t>
            </a:r>
            <a:r>
              <a:rPr lang="zh-CN" altLang="en-US" sz="2400" dirty="0"/>
              <a:t>引起的 </a:t>
            </a:r>
            <a:r>
              <a:rPr lang="en-US" altLang="zh-CN" sz="2400" dirty="0"/>
              <a:t>page fault</a:t>
            </a:r>
            <a:r>
              <a:rPr lang="zh-CN" altLang="en-US" sz="2400" dirty="0"/>
              <a:t>；</a:t>
            </a:r>
            <a:r>
              <a:rPr lang="en-US" altLang="zh-CN" sz="2400" dirty="0"/>
              <a:t>store </a:t>
            </a:r>
            <a:r>
              <a:rPr lang="zh-CN" altLang="en-US" sz="2400" dirty="0"/>
              <a:t>引起的 </a:t>
            </a:r>
            <a:r>
              <a:rPr lang="en-US" altLang="zh-CN" sz="2400" dirty="0"/>
              <a:t>page fault</a:t>
            </a:r>
            <a:r>
              <a:rPr lang="zh-CN" altLang="en-US" sz="2400" dirty="0"/>
              <a:t>；指令执行引起的 </a:t>
            </a:r>
            <a:r>
              <a:rPr lang="en-US" altLang="zh-CN" sz="2400" dirty="0"/>
              <a:t>page fault</a:t>
            </a:r>
            <a:r>
              <a:rPr lang="zh-CN" altLang="en-US" sz="2400" dirty="0"/>
              <a:t>。这个信息存在 </a:t>
            </a:r>
            <a:r>
              <a:rPr lang="en-US" altLang="zh-CN" sz="2400" dirty="0" err="1"/>
              <a:t>scause</a:t>
            </a:r>
            <a:r>
              <a:rPr lang="en-US" altLang="zh-CN" sz="2400" dirty="0"/>
              <a:t> </a:t>
            </a:r>
            <a:r>
              <a:rPr lang="zh-CN" altLang="en-US" sz="2400" dirty="0"/>
              <a:t>寄存器中，总共有</a:t>
            </a:r>
            <a:r>
              <a:rPr lang="en-US" altLang="zh-CN" sz="2400" dirty="0"/>
              <a:t>3</a:t>
            </a:r>
            <a:r>
              <a:rPr lang="zh-CN" altLang="en-US" sz="2400" dirty="0"/>
              <a:t>个类型的原因与</a:t>
            </a:r>
            <a:r>
              <a:rPr lang="en-US" altLang="zh-CN" sz="2400" dirty="0"/>
              <a:t>page fault </a:t>
            </a:r>
            <a:r>
              <a:rPr lang="zh-CN" altLang="en-US" sz="2400" dirty="0"/>
              <a:t>相关，分别是读、写和指令。</a:t>
            </a:r>
            <a:endParaRPr lang="zh-CN" altLang="en-US" sz="2400" dirty="0"/>
          </a:p>
          <a:p>
            <a:pPr marL="0" indent="0">
              <a:lnSpc>
                <a:spcPct val="100000"/>
              </a:lnSpc>
              <a:buNone/>
            </a:pPr>
            <a:endParaRPr lang="zh-CN" altLang="en-US" sz="2400" dirty="0"/>
          </a:p>
          <a:p>
            <a:pPr marL="0" indent="0">
              <a:buNone/>
            </a:pPr>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4.</a:t>
            </a:r>
            <a:r>
              <a:rPr lang="zh-CN" altLang="en-US" sz="3200" dirty="0">
                <a:latin typeface="+mn-lt"/>
              </a:rPr>
              <a:t> </a:t>
            </a:r>
            <a:r>
              <a:rPr lang="en-US" altLang="zh-CN" sz="3200" dirty="0" err="1">
                <a:latin typeface="+mn-lt"/>
              </a:rPr>
              <a:t>risc</a:t>
            </a:r>
            <a:r>
              <a:rPr lang="en-US" altLang="zh-CN" sz="3200" dirty="0">
                <a:latin typeface="+mn-lt"/>
              </a:rPr>
              <a:t>-v </a:t>
            </a:r>
            <a:r>
              <a:rPr lang="zh-CN" altLang="en-US" sz="3200" dirty="0">
                <a:latin typeface="+mn-lt"/>
              </a:rPr>
              <a:t>的 </a:t>
            </a:r>
            <a:r>
              <a:rPr lang="en-US" altLang="zh-CN" sz="3200" dirty="0">
                <a:latin typeface="+mn-lt"/>
              </a:rPr>
              <a:t>page fault </a:t>
            </a:r>
            <a:r>
              <a:rPr lang="zh-CN" altLang="en-US" sz="3200" dirty="0">
                <a:latin typeface="+mn-lt"/>
              </a:rPr>
              <a:t>相关中断有哪些？</a:t>
            </a:r>
            <a:r>
              <a:rPr lang="en-US" altLang="zh-CN" sz="3200" dirty="0">
                <a:latin typeface="+mn-lt"/>
              </a:rPr>
              <a:t>xv6 </a:t>
            </a:r>
            <a:r>
              <a:rPr lang="zh-CN" altLang="en-US" sz="3200" dirty="0">
                <a:latin typeface="+mn-lt"/>
              </a:rPr>
              <a:t>如何处理这些中断？</a:t>
            </a:r>
            <a:endParaRPr lang="zh-CN" altLang="en-US" sz="3200"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3375" y="1226468"/>
            <a:ext cx="6962775" cy="5498182"/>
          </a:xfrm>
        </p:spPr>
        <p:txBody>
          <a:bodyPr>
            <a:normAutofit fontScale="25000" lnSpcReduction="20000"/>
          </a:bodyPr>
          <a:lstStyle/>
          <a:p>
            <a:pPr marL="0" indent="0">
              <a:lnSpc>
                <a:spcPct val="120000"/>
              </a:lnSpc>
              <a:buNone/>
            </a:pPr>
            <a:r>
              <a:rPr lang="zh-CN" altLang="en-US" sz="5600" dirty="0"/>
              <a:t>右图是</a:t>
            </a:r>
            <a:r>
              <a:rPr lang="en-US" altLang="zh-CN" sz="5600" dirty="0" err="1"/>
              <a:t>risc</a:t>
            </a:r>
            <a:r>
              <a:rPr lang="en-US" altLang="zh-CN" sz="5600" dirty="0"/>
              <a:t>-v</a:t>
            </a:r>
            <a:r>
              <a:rPr lang="zh-CN" altLang="en-US" sz="5600" dirty="0"/>
              <a:t>中</a:t>
            </a:r>
            <a:r>
              <a:rPr lang="en-US" altLang="zh-CN" sz="5600" dirty="0" err="1"/>
              <a:t>scause</a:t>
            </a:r>
            <a:r>
              <a:rPr lang="zh-CN" altLang="en-US" sz="5600" dirty="0"/>
              <a:t>寄存器中值所代表的原因的表格，可以看到</a:t>
            </a:r>
            <a:r>
              <a:rPr lang="en-US" altLang="zh-CN" sz="5600" dirty="0"/>
              <a:t>12</a:t>
            </a:r>
            <a:r>
              <a:rPr lang="zh-CN" altLang="en-US" sz="5600" dirty="0"/>
              <a:t>、</a:t>
            </a:r>
            <a:r>
              <a:rPr lang="en-US" altLang="zh-CN" sz="5600" dirty="0"/>
              <a:t>13</a:t>
            </a:r>
            <a:r>
              <a:rPr lang="zh-CN" altLang="en-US" sz="5600" dirty="0"/>
              <a:t>、</a:t>
            </a:r>
            <a:r>
              <a:rPr lang="en-US" altLang="zh-CN" sz="5600" dirty="0"/>
              <a:t>15</a:t>
            </a:r>
            <a:r>
              <a:rPr lang="zh-CN" altLang="en-US" sz="5600" dirty="0"/>
              <a:t>都是和</a:t>
            </a:r>
            <a:r>
              <a:rPr lang="en-US" altLang="zh-CN" sz="5600" dirty="0"/>
              <a:t>page fault</a:t>
            </a:r>
            <a:r>
              <a:rPr lang="zh-CN" altLang="en-US" sz="5600" dirty="0"/>
              <a:t>相关的：</a:t>
            </a:r>
            <a:endParaRPr lang="en-US" altLang="zh-CN" sz="5600" dirty="0"/>
          </a:p>
          <a:p>
            <a:pPr marL="0" indent="0">
              <a:lnSpc>
                <a:spcPct val="120000"/>
              </a:lnSpc>
              <a:buNone/>
            </a:pPr>
            <a:r>
              <a:rPr lang="zh-CN" altLang="en-US" sz="5600" dirty="0"/>
              <a:t>①</a:t>
            </a:r>
            <a:r>
              <a:rPr lang="en-US" altLang="zh-CN" sz="5600" dirty="0"/>
              <a:t>Instruction Page Fault</a:t>
            </a:r>
            <a:r>
              <a:rPr lang="zh-CN" altLang="en-US" sz="5600" dirty="0"/>
              <a:t>（指令页错误）：</a:t>
            </a:r>
            <a:endParaRPr lang="zh-CN" altLang="en-US" sz="5600" dirty="0"/>
          </a:p>
          <a:p>
            <a:pPr marL="0" indent="0">
              <a:lnSpc>
                <a:spcPct val="120000"/>
              </a:lnSpc>
              <a:buNone/>
            </a:pPr>
            <a:r>
              <a:rPr lang="zh-CN" altLang="en-US" sz="5600" dirty="0"/>
              <a:t>异常号：</a:t>
            </a:r>
            <a:r>
              <a:rPr lang="en-US" altLang="zh-CN" sz="5600" dirty="0"/>
              <a:t>12</a:t>
            </a:r>
            <a:endParaRPr lang="en-US" altLang="zh-CN" sz="5600" dirty="0"/>
          </a:p>
          <a:p>
            <a:pPr marL="0" indent="0">
              <a:lnSpc>
                <a:spcPct val="120000"/>
              </a:lnSpc>
              <a:buNone/>
            </a:pPr>
            <a:r>
              <a:rPr lang="zh-CN" altLang="en-US" sz="5600" dirty="0"/>
              <a:t>原因：当程序尝试从未被映射的虚拟地址执行指令时引发。</a:t>
            </a:r>
            <a:endParaRPr lang="zh-CN" altLang="en-US" sz="5600" dirty="0"/>
          </a:p>
          <a:p>
            <a:pPr marL="0" indent="0">
              <a:lnSpc>
                <a:spcPct val="120000"/>
              </a:lnSpc>
              <a:buNone/>
            </a:pPr>
            <a:r>
              <a:rPr lang="zh-CN" altLang="en-US" sz="5600" dirty="0"/>
              <a:t>处理：操作系统需要处理这个异常，通常涉及页面的加载或者写时复制（</a:t>
            </a:r>
            <a:r>
              <a:rPr lang="en-US" altLang="zh-CN" sz="5600" dirty="0"/>
              <a:t>Copy-on-Write</a:t>
            </a:r>
            <a:r>
              <a:rPr lang="zh-CN" altLang="en-US" sz="5600" dirty="0"/>
              <a:t>）操作。</a:t>
            </a:r>
            <a:endParaRPr lang="zh-CN" altLang="en-US" sz="5600" dirty="0"/>
          </a:p>
          <a:p>
            <a:pPr marL="0" indent="0">
              <a:lnSpc>
                <a:spcPct val="120000"/>
              </a:lnSpc>
              <a:buNone/>
            </a:pPr>
            <a:r>
              <a:rPr lang="zh-CN" altLang="en-US" sz="5600" dirty="0"/>
              <a:t>②</a:t>
            </a:r>
            <a:r>
              <a:rPr lang="en-US" altLang="zh-CN" sz="5600" dirty="0"/>
              <a:t>Load Page Fault</a:t>
            </a:r>
            <a:r>
              <a:rPr lang="zh-CN" altLang="en-US" sz="5600" dirty="0"/>
              <a:t>（加载页错误）</a:t>
            </a:r>
            <a:endParaRPr lang="zh-CN" altLang="en-US" sz="5600" dirty="0"/>
          </a:p>
          <a:p>
            <a:pPr marL="0" indent="0">
              <a:lnSpc>
                <a:spcPct val="120000"/>
              </a:lnSpc>
              <a:buNone/>
            </a:pPr>
            <a:r>
              <a:rPr lang="zh-CN" altLang="en-US" sz="5600" dirty="0"/>
              <a:t>异常号：</a:t>
            </a:r>
            <a:r>
              <a:rPr lang="en-US" altLang="zh-CN" sz="5600" dirty="0"/>
              <a:t>13</a:t>
            </a:r>
            <a:endParaRPr lang="en-US" altLang="zh-CN" sz="5600" dirty="0"/>
          </a:p>
          <a:p>
            <a:pPr marL="0" indent="0">
              <a:lnSpc>
                <a:spcPct val="120000"/>
              </a:lnSpc>
              <a:buNone/>
            </a:pPr>
            <a:r>
              <a:rPr lang="zh-CN" altLang="en-US" sz="5600" dirty="0"/>
              <a:t>原因：当程序尝试从未被映射的虚拟地址读取数据时引发。</a:t>
            </a:r>
            <a:endParaRPr lang="zh-CN" altLang="en-US" sz="5600" dirty="0"/>
          </a:p>
          <a:p>
            <a:pPr marL="0" indent="0">
              <a:lnSpc>
                <a:spcPct val="120000"/>
              </a:lnSpc>
              <a:buNone/>
            </a:pPr>
            <a:r>
              <a:rPr lang="zh-CN" altLang="en-US" sz="5600" dirty="0"/>
              <a:t>处理：操作系统需要处理这个异常，通常需要将数据从文件系统或者交换设备加载到内存中。</a:t>
            </a:r>
            <a:endParaRPr lang="zh-CN" altLang="en-US" sz="5600" dirty="0"/>
          </a:p>
          <a:p>
            <a:pPr marL="0" indent="0">
              <a:lnSpc>
                <a:spcPct val="120000"/>
              </a:lnSpc>
              <a:buNone/>
            </a:pPr>
            <a:r>
              <a:rPr lang="zh-CN" altLang="en-US" sz="5600" dirty="0"/>
              <a:t>③</a:t>
            </a:r>
            <a:r>
              <a:rPr lang="en-US" altLang="zh-CN" sz="5600" dirty="0"/>
              <a:t>Store/AMO Page Fault</a:t>
            </a:r>
            <a:r>
              <a:rPr lang="zh-CN" altLang="en-US" sz="5600" dirty="0"/>
              <a:t>（存储</a:t>
            </a:r>
            <a:r>
              <a:rPr lang="en-US" altLang="zh-CN" sz="5600" dirty="0"/>
              <a:t>/</a:t>
            </a:r>
            <a:r>
              <a:rPr lang="zh-CN" altLang="en-US" sz="5600" dirty="0"/>
              <a:t>原子操作页错误）：</a:t>
            </a:r>
            <a:endParaRPr lang="zh-CN" altLang="en-US" sz="5600" dirty="0"/>
          </a:p>
          <a:p>
            <a:pPr marL="0" indent="0">
              <a:lnSpc>
                <a:spcPct val="120000"/>
              </a:lnSpc>
              <a:buNone/>
            </a:pPr>
            <a:r>
              <a:rPr lang="zh-CN" altLang="en-US" sz="5600" dirty="0"/>
              <a:t>异常号：</a:t>
            </a:r>
            <a:r>
              <a:rPr lang="en-US" altLang="zh-CN" sz="5600" dirty="0"/>
              <a:t>15</a:t>
            </a:r>
            <a:endParaRPr lang="en-US" altLang="zh-CN" sz="5600" dirty="0"/>
          </a:p>
          <a:p>
            <a:pPr marL="0" indent="0">
              <a:lnSpc>
                <a:spcPct val="120000"/>
              </a:lnSpc>
              <a:buNone/>
            </a:pPr>
            <a:r>
              <a:rPr lang="zh-CN" altLang="en-US" sz="5600" dirty="0"/>
              <a:t>原因：当程序尝试向未被映射的虚拟地址写入数据时引发。</a:t>
            </a:r>
            <a:endParaRPr lang="zh-CN" altLang="en-US" sz="5600" dirty="0"/>
          </a:p>
          <a:p>
            <a:pPr marL="0" indent="0">
              <a:lnSpc>
                <a:spcPct val="120000"/>
              </a:lnSpc>
              <a:buNone/>
            </a:pPr>
            <a:r>
              <a:rPr lang="zh-CN" altLang="en-US" sz="5600" dirty="0"/>
              <a:t>处理：操作系统需要处理这个异常，通常需要为写操作分配物理页面，并更新页表。</a:t>
            </a:r>
            <a:endParaRPr lang="zh-CN" altLang="en-US" sz="5600" dirty="0"/>
          </a:p>
          <a:p>
            <a:pPr marL="0" indent="0">
              <a:lnSpc>
                <a:spcPct val="100000"/>
              </a:lnSpc>
              <a:buNone/>
            </a:pPr>
            <a:endParaRPr lang="zh-CN" altLang="en-US" sz="2400" dirty="0"/>
          </a:p>
          <a:p>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4. </a:t>
            </a:r>
            <a:r>
              <a:rPr lang="en-US" altLang="zh-CN" sz="3200" dirty="0" err="1">
                <a:latin typeface="+mn-lt"/>
              </a:rPr>
              <a:t>risc</a:t>
            </a:r>
            <a:r>
              <a:rPr lang="en-US" altLang="zh-CN" sz="3200" dirty="0">
                <a:latin typeface="+mn-lt"/>
              </a:rPr>
              <a:t>-v </a:t>
            </a:r>
            <a:r>
              <a:rPr lang="zh-CN" altLang="en-US" sz="3200" dirty="0">
                <a:latin typeface="+mn-lt"/>
              </a:rPr>
              <a:t>的 </a:t>
            </a:r>
            <a:r>
              <a:rPr lang="en-US" altLang="zh-CN" sz="3200" dirty="0">
                <a:latin typeface="+mn-lt"/>
              </a:rPr>
              <a:t>page fault </a:t>
            </a:r>
            <a:r>
              <a:rPr lang="zh-CN" altLang="en-US" sz="3200" dirty="0">
                <a:latin typeface="+mn-lt"/>
              </a:rPr>
              <a:t>相关中断有哪些？</a:t>
            </a:r>
            <a:r>
              <a:rPr lang="en-US" altLang="zh-CN" sz="3200" dirty="0">
                <a:latin typeface="+mn-lt"/>
              </a:rPr>
              <a:t>xv6 </a:t>
            </a:r>
            <a:r>
              <a:rPr lang="zh-CN" altLang="en-US" sz="3200" dirty="0">
                <a:latin typeface="+mn-lt"/>
              </a:rPr>
              <a:t>如何处理这些中断？</a:t>
            </a:r>
            <a:endParaRPr lang="zh-CN" altLang="en-US" sz="3200" dirty="0">
              <a:latin typeface="+mn-lt"/>
            </a:endParaRPr>
          </a:p>
        </p:txBody>
      </p:sp>
      <p:pic>
        <p:nvPicPr>
          <p:cNvPr id="4" name="图片 3" descr="IMG_256">
            <a:hlinkClick r:id="rId1"/>
          </p:cNvPr>
          <p:cNvPicPr>
            <a:picLocks noChangeAspect="1"/>
          </p:cNvPicPr>
          <p:nvPr/>
        </p:nvPicPr>
        <p:blipFill>
          <a:blip r:embed="rId2"/>
          <a:stretch>
            <a:fillRect/>
          </a:stretch>
        </p:blipFill>
        <p:spPr>
          <a:xfrm>
            <a:off x="7296150" y="1474650"/>
            <a:ext cx="5100320" cy="45751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5325" y="1340767"/>
            <a:ext cx="10896600" cy="4993358"/>
          </a:xfrm>
        </p:spPr>
        <p:txBody>
          <a:bodyPr>
            <a:normAutofit/>
          </a:bodyPr>
          <a:lstStyle/>
          <a:p>
            <a:pPr marL="0" indent="0">
              <a:lnSpc>
                <a:spcPct val="100000"/>
              </a:lnSpc>
              <a:buNone/>
            </a:pPr>
            <a:r>
              <a:rPr lang="zh-CN" altLang="en-US" sz="2400" dirty="0"/>
              <a:t>（</a:t>
            </a:r>
            <a:r>
              <a:rPr lang="en-US" altLang="zh-CN" sz="2400" dirty="0"/>
              <a:t>2</a:t>
            </a:r>
            <a:r>
              <a:rPr lang="zh-CN" altLang="en-US" sz="2400" dirty="0"/>
              <a:t>）有了以上三条信息（</a:t>
            </a:r>
            <a:r>
              <a:rPr lang="en-US" altLang="zh-CN" sz="2400" dirty="0" err="1"/>
              <a:t>stval</a:t>
            </a:r>
            <a:r>
              <a:rPr lang="zh-CN" altLang="en-US" sz="2400" dirty="0"/>
              <a:t>、</a:t>
            </a:r>
            <a:r>
              <a:rPr lang="en-US" altLang="zh-CN" sz="2400" dirty="0" err="1"/>
              <a:t>scause</a:t>
            </a:r>
            <a:r>
              <a:rPr lang="zh-CN" altLang="en-US" sz="2400" dirty="0"/>
              <a:t>和</a:t>
            </a:r>
            <a:r>
              <a:rPr lang="en-US" altLang="zh-CN" sz="2400" dirty="0"/>
              <a:t>sepc</a:t>
            </a:r>
            <a:r>
              <a:rPr lang="zh-CN" altLang="en-US" sz="2400" dirty="0"/>
              <a:t>存储的三条信息），</a:t>
            </a:r>
            <a:r>
              <a:rPr lang="en-US" altLang="zh-CN" sz="2400" dirty="0"/>
              <a:t>OS </a:t>
            </a:r>
            <a:r>
              <a:rPr lang="zh-CN" altLang="en-US" sz="2400" dirty="0"/>
              <a:t>就有能力处理 </a:t>
            </a:r>
            <a:r>
              <a:rPr lang="en-US" altLang="zh-CN" sz="2400" dirty="0"/>
              <a:t>page fault </a:t>
            </a:r>
            <a:r>
              <a:rPr lang="zh-CN" altLang="en-US" sz="2400" dirty="0"/>
              <a:t>了，</a:t>
            </a:r>
            <a:r>
              <a:rPr lang="en-US" altLang="zh-CN" sz="2400" dirty="0"/>
              <a:t>xv6 </a:t>
            </a:r>
            <a:r>
              <a:rPr lang="zh-CN" altLang="en-US" sz="2400" dirty="0"/>
              <a:t>对于 </a:t>
            </a:r>
            <a:r>
              <a:rPr lang="en-US" altLang="zh-CN" sz="2400" dirty="0"/>
              <a:t>page fault</a:t>
            </a:r>
            <a:r>
              <a:rPr lang="zh-CN" altLang="en-US" sz="2400" dirty="0"/>
              <a:t>采取了非常保守的处理方式，即直接杀死进程。</a:t>
            </a:r>
            <a:endParaRPr lang="zh-CN" altLang="en-US" sz="2400" dirty="0"/>
          </a:p>
          <a:p>
            <a:pPr marL="0" indent="0">
              <a:lnSpc>
                <a:spcPct val="100000"/>
              </a:lnSpc>
              <a:buNone/>
            </a:pPr>
            <a:r>
              <a:rPr lang="en-US" altLang="zh-CN" sz="2400" dirty="0"/>
              <a:t>        xv6</a:t>
            </a:r>
            <a:r>
              <a:rPr lang="zh-CN" altLang="en-US" sz="2400" dirty="0"/>
              <a:t>在</a:t>
            </a:r>
            <a:r>
              <a:rPr lang="en-US" altLang="zh-CN" sz="2400" dirty="0" err="1"/>
              <a:t>trap.c</a:t>
            </a:r>
            <a:r>
              <a:rPr lang="zh-CN" altLang="en-US" sz="2400" dirty="0"/>
              <a:t>中的</a:t>
            </a:r>
            <a:r>
              <a:rPr lang="en-US" altLang="zh-CN" sz="2400" dirty="0" err="1"/>
              <a:t>usertrap</a:t>
            </a:r>
            <a:r>
              <a:rPr lang="en-US" altLang="zh-CN" sz="2400" dirty="0"/>
              <a:t>() </a:t>
            </a:r>
            <a:r>
              <a:rPr lang="zh-CN" altLang="en-US" sz="2400" dirty="0"/>
              <a:t>函数处理这些中断。</a:t>
            </a:r>
            <a:endParaRPr lang="zh-CN" altLang="en-US" sz="2400" dirty="0"/>
          </a:p>
          <a:p>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4. </a:t>
            </a:r>
            <a:r>
              <a:rPr lang="en-US" altLang="zh-CN" sz="3200" dirty="0" err="1">
                <a:latin typeface="+mn-lt"/>
              </a:rPr>
              <a:t>risc</a:t>
            </a:r>
            <a:r>
              <a:rPr lang="en-US" altLang="zh-CN" sz="3200" dirty="0">
                <a:latin typeface="+mn-lt"/>
              </a:rPr>
              <a:t>-v </a:t>
            </a:r>
            <a:r>
              <a:rPr lang="zh-CN" altLang="en-US" sz="3200" dirty="0">
                <a:latin typeface="+mn-lt"/>
              </a:rPr>
              <a:t>的 </a:t>
            </a:r>
            <a:r>
              <a:rPr lang="en-US" altLang="zh-CN" sz="3200" dirty="0">
                <a:latin typeface="+mn-lt"/>
              </a:rPr>
              <a:t>page fault </a:t>
            </a:r>
            <a:r>
              <a:rPr lang="zh-CN" altLang="en-US" sz="3200" dirty="0">
                <a:latin typeface="+mn-lt"/>
              </a:rPr>
              <a:t>相关中断有哪些？</a:t>
            </a:r>
            <a:r>
              <a:rPr lang="en-US" altLang="zh-CN" sz="3200" dirty="0">
                <a:latin typeface="+mn-lt"/>
              </a:rPr>
              <a:t>xv6 </a:t>
            </a:r>
            <a:r>
              <a:rPr lang="zh-CN" altLang="en-US" sz="3200" dirty="0">
                <a:latin typeface="+mn-lt"/>
              </a:rPr>
              <a:t>如何处理这些中断？</a:t>
            </a:r>
            <a:endParaRPr lang="zh-CN" altLang="en-US" sz="32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5775" y="1340768"/>
            <a:ext cx="6610350" cy="5061482"/>
          </a:xfrm>
        </p:spPr>
        <p:txBody>
          <a:bodyPr>
            <a:normAutofit/>
          </a:bodyPr>
          <a:lstStyle/>
          <a:p>
            <a:pPr marL="0" indent="0">
              <a:lnSpc>
                <a:spcPct val="100000"/>
              </a:lnSpc>
              <a:buNone/>
            </a:pPr>
            <a:r>
              <a:rPr lang="zh-CN" altLang="en-US" dirty="0"/>
              <a:t>具体操作为：</a:t>
            </a:r>
            <a:endParaRPr lang="zh-CN" altLang="en-US" dirty="0"/>
          </a:p>
          <a:p>
            <a:pPr marL="0" indent="0">
              <a:lnSpc>
                <a:spcPct val="100000"/>
              </a:lnSpc>
              <a:buNone/>
            </a:pPr>
            <a:r>
              <a:rPr lang="en-US" altLang="zh-CN" dirty="0"/>
              <a:t>1. (line.51)</a:t>
            </a:r>
            <a:r>
              <a:rPr lang="zh-CN" altLang="en-US" dirty="0"/>
              <a:t>保存</a:t>
            </a:r>
            <a:r>
              <a:rPr lang="en-US" altLang="zh-CN" dirty="0"/>
              <a:t>sepc</a:t>
            </a:r>
            <a:r>
              <a:rPr lang="zh-CN" altLang="en-US" dirty="0"/>
              <a:t>寄存器内的触发 </a:t>
            </a:r>
            <a:r>
              <a:rPr lang="en-US" altLang="zh-CN" dirty="0"/>
              <a:t>page fault </a:t>
            </a:r>
            <a:r>
              <a:rPr lang="zh-CN" altLang="en-US" dirty="0"/>
              <a:t>的指令的地址到</a:t>
            </a:r>
            <a:r>
              <a:rPr lang="en-US" altLang="zh-CN" dirty="0"/>
              <a:t>p-&gt;</a:t>
            </a:r>
            <a:r>
              <a:rPr lang="en-US" altLang="zh-CN" dirty="0" err="1"/>
              <a:t>trapframe</a:t>
            </a:r>
            <a:r>
              <a:rPr lang="en-US" altLang="zh-CN" dirty="0"/>
              <a:t>-&gt;</a:t>
            </a:r>
            <a:r>
              <a:rPr lang="en-US" altLang="zh-CN" dirty="0" err="1"/>
              <a:t>epc</a:t>
            </a:r>
            <a:r>
              <a:rPr lang="zh-CN" altLang="en-US" dirty="0"/>
              <a:t>中。</a:t>
            </a:r>
            <a:endParaRPr lang="zh-CN" altLang="en-US" dirty="0"/>
          </a:p>
          <a:p>
            <a:pPr marL="0" indent="0">
              <a:lnSpc>
                <a:spcPct val="100000"/>
              </a:lnSpc>
              <a:buNone/>
            </a:pPr>
            <a:r>
              <a:rPr lang="en-US" altLang="zh-CN" dirty="0"/>
              <a:t>2. (line.53)</a:t>
            </a:r>
            <a:r>
              <a:rPr lang="zh-CN" altLang="en-US" dirty="0"/>
              <a:t>利用</a:t>
            </a:r>
            <a:r>
              <a:rPr lang="en-US" altLang="zh-CN" dirty="0" err="1"/>
              <a:t>scause</a:t>
            </a:r>
            <a:r>
              <a:rPr lang="zh-CN" altLang="en-US" dirty="0"/>
              <a:t>寄存器内的值判断是否为系统调用（</a:t>
            </a:r>
            <a:r>
              <a:rPr lang="en-US" altLang="zh-CN" dirty="0" err="1"/>
              <a:t>r_scause</a:t>
            </a:r>
            <a:r>
              <a:rPr lang="en-US" altLang="zh-CN" dirty="0"/>
              <a:t> = 8</a:t>
            </a:r>
            <a:r>
              <a:rPr lang="zh-CN" altLang="en-US" dirty="0"/>
              <a:t>），显然因为当前的值不符（</a:t>
            </a:r>
            <a:r>
              <a:rPr lang="en-US" altLang="zh-CN" dirty="0"/>
              <a:t>page fault</a:t>
            </a:r>
            <a:r>
              <a:rPr lang="zh-CN" altLang="en-US" dirty="0"/>
              <a:t>时异常号为</a:t>
            </a:r>
            <a:r>
              <a:rPr lang="en-US" altLang="zh-CN" dirty="0"/>
              <a:t>12</a:t>
            </a:r>
            <a:r>
              <a:rPr lang="zh-CN" altLang="en-US" dirty="0"/>
              <a:t>、</a:t>
            </a:r>
            <a:r>
              <a:rPr lang="en-US" altLang="zh-CN" dirty="0"/>
              <a:t>13</a:t>
            </a:r>
            <a:r>
              <a:rPr lang="zh-CN" altLang="en-US" dirty="0"/>
              <a:t>或</a:t>
            </a:r>
            <a:r>
              <a:rPr lang="en-US" altLang="zh-CN" dirty="0"/>
              <a:t>15</a:t>
            </a:r>
            <a:r>
              <a:rPr lang="zh-CN" altLang="en-US" dirty="0"/>
              <a:t>），不进入判断分支。</a:t>
            </a:r>
            <a:endParaRPr lang="zh-CN" altLang="en-US" dirty="0"/>
          </a:p>
          <a:p>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4. </a:t>
            </a:r>
            <a:r>
              <a:rPr lang="en-US" altLang="zh-CN" sz="3200" dirty="0" err="1">
                <a:latin typeface="+mn-lt"/>
              </a:rPr>
              <a:t>risc</a:t>
            </a:r>
            <a:r>
              <a:rPr lang="en-US" altLang="zh-CN" sz="3200" dirty="0">
                <a:latin typeface="+mn-lt"/>
              </a:rPr>
              <a:t>-v </a:t>
            </a:r>
            <a:r>
              <a:rPr lang="zh-CN" altLang="en-US" sz="3200" dirty="0">
                <a:latin typeface="+mn-lt"/>
              </a:rPr>
              <a:t>的 </a:t>
            </a:r>
            <a:r>
              <a:rPr lang="en-US" altLang="zh-CN" sz="3200" dirty="0">
                <a:latin typeface="+mn-lt"/>
              </a:rPr>
              <a:t>page fault </a:t>
            </a:r>
            <a:r>
              <a:rPr lang="zh-CN" altLang="en-US" sz="3200" dirty="0">
                <a:latin typeface="+mn-lt"/>
              </a:rPr>
              <a:t>相关中断有哪些？</a:t>
            </a:r>
            <a:r>
              <a:rPr lang="en-US" altLang="zh-CN" sz="3200" dirty="0">
                <a:latin typeface="+mn-lt"/>
              </a:rPr>
              <a:t>xv6 </a:t>
            </a:r>
            <a:r>
              <a:rPr lang="zh-CN" altLang="en-US" sz="3200" dirty="0">
                <a:latin typeface="+mn-lt"/>
              </a:rPr>
              <a:t>如何处理这些中断？</a:t>
            </a:r>
            <a:endParaRPr lang="zh-CN" altLang="en-US" sz="3200" dirty="0">
              <a:latin typeface="+mn-l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9950" y="1081979"/>
            <a:ext cx="4486275" cy="56929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340768"/>
            <a:ext cx="6400800" cy="5061482"/>
          </a:xfrm>
        </p:spPr>
        <p:txBody>
          <a:bodyPr/>
          <a:lstStyle/>
          <a:p>
            <a:pPr marL="0" indent="0">
              <a:lnSpc>
                <a:spcPct val="100000"/>
              </a:lnSpc>
              <a:buNone/>
            </a:pPr>
            <a:r>
              <a:rPr lang="en-US" altLang="zh-CN" dirty="0"/>
              <a:t>3. (line.68)</a:t>
            </a:r>
            <a:r>
              <a:rPr lang="zh-CN" altLang="en-US" dirty="0"/>
              <a:t>判断是否为机器中断，不符。</a:t>
            </a:r>
            <a:endParaRPr lang="zh-CN" altLang="en-US" dirty="0"/>
          </a:p>
          <a:p>
            <a:pPr marL="0" indent="0">
              <a:lnSpc>
                <a:spcPct val="100000"/>
              </a:lnSpc>
              <a:buNone/>
            </a:pPr>
            <a:r>
              <a:rPr lang="en-US" altLang="zh-CN" dirty="0"/>
              <a:t>4. (line.70-74)</a:t>
            </a:r>
            <a:r>
              <a:rPr lang="zh-CN" altLang="en-US" dirty="0"/>
              <a:t>打印当前</a:t>
            </a:r>
            <a:r>
              <a:rPr lang="en-US" altLang="zh-CN" dirty="0"/>
              <a:t>page fault</a:t>
            </a:r>
            <a:r>
              <a:rPr lang="zh-CN" altLang="en-US" dirty="0"/>
              <a:t>中断相关信息，调用</a:t>
            </a:r>
            <a:r>
              <a:rPr lang="en-US" altLang="zh-CN" dirty="0" err="1"/>
              <a:t>setkilled</a:t>
            </a:r>
            <a:r>
              <a:rPr lang="en-US" altLang="zh-CN" dirty="0"/>
              <a:t>() </a:t>
            </a:r>
            <a:r>
              <a:rPr lang="zh-CN" altLang="en-US" dirty="0"/>
              <a:t>函数直接杀死进程。</a:t>
            </a:r>
            <a:endParaRPr lang="zh-CN" altLang="en-US" dirty="0"/>
          </a:p>
          <a:p>
            <a:pPr marL="0" indent="0">
              <a:lnSpc>
                <a:spcPct val="100000"/>
              </a:lnSpc>
              <a:buNone/>
            </a:pPr>
            <a:r>
              <a:rPr lang="en-US" altLang="zh-CN" dirty="0"/>
              <a:t>5. (line.76-77)</a:t>
            </a:r>
            <a:r>
              <a:rPr lang="zh-CN" altLang="en-US" dirty="0"/>
              <a:t>检查是否当前进程已经被标记为 </a:t>
            </a:r>
            <a:r>
              <a:rPr lang="en-US" altLang="zh-CN" dirty="0"/>
              <a:t>"killed"</a:t>
            </a:r>
            <a:r>
              <a:rPr lang="zh-CN" altLang="en-US" dirty="0"/>
              <a:t>（被终止）。如果进程已经被标记为 </a:t>
            </a:r>
            <a:r>
              <a:rPr lang="en-US" altLang="zh-CN" dirty="0"/>
              <a:t>"killed"</a:t>
            </a:r>
            <a:r>
              <a:rPr lang="zh-CN" altLang="en-US" dirty="0"/>
              <a:t>，那么调用 </a:t>
            </a:r>
            <a:r>
              <a:rPr lang="en-US" altLang="zh-CN" dirty="0"/>
              <a:t>exit(-1) </a:t>
            </a:r>
            <a:r>
              <a:rPr lang="zh-CN" altLang="en-US" dirty="0"/>
              <a:t>终止当前进程的执行，并向父进程返回状态码 </a:t>
            </a:r>
            <a:r>
              <a:rPr lang="en-US" altLang="zh-CN" dirty="0"/>
              <a:t>-1</a:t>
            </a:r>
            <a:r>
              <a:rPr lang="zh-CN" altLang="en-US" dirty="0"/>
              <a:t>。</a:t>
            </a:r>
            <a:endParaRPr lang="zh-CN" altLang="en-US" dirty="0"/>
          </a:p>
          <a:p>
            <a:endParaRPr lang="zh-CN" altLang="en-US" dirty="0"/>
          </a:p>
        </p:txBody>
      </p:sp>
      <p:sp>
        <p:nvSpPr>
          <p:cNvPr id="3" name="标题 2"/>
          <p:cNvSpPr>
            <a:spLocks noGrp="1"/>
          </p:cNvSpPr>
          <p:nvPr>
            <p:ph type="title"/>
          </p:nvPr>
        </p:nvSpPr>
        <p:spPr/>
        <p:txBody>
          <a:bodyPr>
            <a:noAutofit/>
          </a:bodyPr>
          <a:lstStyle/>
          <a:p>
            <a:r>
              <a:rPr lang="en-US" altLang="zh-CN" sz="3200" dirty="0">
                <a:latin typeface="+mn-lt"/>
              </a:rPr>
              <a:t>4. </a:t>
            </a:r>
            <a:r>
              <a:rPr lang="en-US" altLang="zh-CN" sz="3200" dirty="0" err="1">
                <a:latin typeface="+mn-lt"/>
              </a:rPr>
              <a:t>risc</a:t>
            </a:r>
            <a:r>
              <a:rPr lang="en-US" altLang="zh-CN" sz="3200" dirty="0">
                <a:latin typeface="+mn-lt"/>
              </a:rPr>
              <a:t>-v </a:t>
            </a:r>
            <a:r>
              <a:rPr lang="zh-CN" altLang="en-US" sz="3200" dirty="0">
                <a:latin typeface="+mn-lt"/>
              </a:rPr>
              <a:t>的 </a:t>
            </a:r>
            <a:r>
              <a:rPr lang="en-US" altLang="zh-CN" sz="3200" dirty="0">
                <a:latin typeface="+mn-lt"/>
              </a:rPr>
              <a:t>page fault </a:t>
            </a:r>
            <a:r>
              <a:rPr lang="zh-CN" altLang="en-US" sz="3200" dirty="0">
                <a:latin typeface="+mn-lt"/>
              </a:rPr>
              <a:t>相关中断有哪些？</a:t>
            </a:r>
            <a:r>
              <a:rPr lang="en-US" altLang="zh-CN" sz="3200" dirty="0">
                <a:latin typeface="+mn-lt"/>
              </a:rPr>
              <a:t>xv6 </a:t>
            </a:r>
            <a:r>
              <a:rPr lang="zh-CN" altLang="en-US" sz="3200" dirty="0">
                <a:latin typeface="+mn-lt"/>
              </a:rPr>
              <a:t>如何处理这些中断？</a:t>
            </a:r>
            <a:endParaRPr lang="zh-CN" altLang="en-US" sz="3200" dirty="0">
              <a:latin typeface="+mn-lt"/>
            </a:endParaRPr>
          </a:p>
        </p:txBody>
      </p:sp>
      <p:pic>
        <p:nvPicPr>
          <p:cNvPr id="4" name="图片 3"/>
          <p:cNvPicPr>
            <a:picLocks noChangeAspect="1"/>
          </p:cNvPicPr>
          <p:nvPr/>
        </p:nvPicPr>
        <p:blipFill>
          <a:blip r:embed="rId1"/>
          <a:stretch>
            <a:fillRect/>
          </a:stretch>
        </p:blipFill>
        <p:spPr>
          <a:xfrm>
            <a:off x="7239000" y="1551689"/>
            <a:ext cx="4687450" cy="31631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39" name="Freeform 10"/>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1" name="Freeform 11"/>
          <p:cNvSpPr/>
          <p:nvPr/>
        </p:nvSpPr>
        <p:spPr bwMode="auto">
          <a:xfrm>
            <a:off x="4792378" y="181990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2" name="Freeform 10"/>
          <p:cNvSpPr/>
          <p:nvPr/>
        </p:nvSpPr>
        <p:spPr bwMode="auto">
          <a:xfrm>
            <a:off x="4628929" y="190876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3" name="Rectangle 12"/>
          <p:cNvSpPr>
            <a:spLocks noChangeArrowheads="1"/>
          </p:cNvSpPr>
          <p:nvPr/>
        </p:nvSpPr>
        <p:spPr bwMode="auto">
          <a:xfrm>
            <a:off x="4878069" y="181990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4" name="Freeform 11"/>
          <p:cNvSpPr/>
          <p:nvPr/>
        </p:nvSpPr>
        <p:spPr bwMode="auto">
          <a:xfrm>
            <a:off x="4792378" y="2752197"/>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5" name="Freeform 10"/>
          <p:cNvSpPr/>
          <p:nvPr/>
        </p:nvSpPr>
        <p:spPr bwMode="auto">
          <a:xfrm>
            <a:off x="4628929" y="283947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6" name="Rectangle 12"/>
          <p:cNvSpPr>
            <a:spLocks noChangeArrowheads="1"/>
          </p:cNvSpPr>
          <p:nvPr/>
        </p:nvSpPr>
        <p:spPr bwMode="auto">
          <a:xfrm>
            <a:off x="4878069" y="275219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7" name="Freeform 11"/>
          <p:cNvSpPr/>
          <p:nvPr/>
        </p:nvSpPr>
        <p:spPr bwMode="auto">
          <a:xfrm>
            <a:off x="4803759" y="37059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8" name="Freeform 10"/>
          <p:cNvSpPr/>
          <p:nvPr/>
        </p:nvSpPr>
        <p:spPr bwMode="auto">
          <a:xfrm>
            <a:off x="4640310" y="3793180"/>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49" name="Rectangle 12"/>
          <p:cNvSpPr>
            <a:spLocks noChangeArrowheads="1"/>
          </p:cNvSpPr>
          <p:nvPr/>
        </p:nvSpPr>
        <p:spPr bwMode="auto">
          <a:xfrm>
            <a:off x="4889450" y="3705902"/>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50" name="Freeform 11"/>
          <p:cNvSpPr/>
          <p:nvPr/>
        </p:nvSpPr>
        <p:spPr bwMode="auto">
          <a:xfrm>
            <a:off x="4792378" y="465960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51" name="Freeform 10"/>
          <p:cNvSpPr/>
          <p:nvPr/>
        </p:nvSpPr>
        <p:spPr bwMode="auto">
          <a:xfrm>
            <a:off x="4628929" y="474688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52" name="Rectangle 12"/>
          <p:cNvSpPr>
            <a:spLocks noChangeArrowheads="1"/>
          </p:cNvSpPr>
          <p:nvPr/>
        </p:nvSpPr>
        <p:spPr bwMode="auto">
          <a:xfrm>
            <a:off x="4878069" y="465960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53" name="TextBox 105"/>
          <p:cNvSpPr txBox="1">
            <a:spLocks noChangeArrowheads="1"/>
          </p:cNvSpPr>
          <p:nvPr/>
        </p:nvSpPr>
        <p:spPr bwMode="auto">
          <a:xfrm>
            <a:off x="5807981" y="1016942"/>
            <a:ext cx="23727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defTabSz="913765" eaLnBrk="1" fontAlgn="base" hangingPunct="1">
              <a:spcBef>
                <a:spcPct val="0"/>
              </a:spcBef>
              <a:spcAft>
                <a:spcPct val="0"/>
              </a:spcAft>
              <a:defRPr/>
            </a:pPr>
            <a:r>
              <a:rPr lang="en-US" altLang="zh-CN" sz="3200" b="1" dirty="0" err="1">
                <a:solidFill>
                  <a:srgbClr val="3C3C3C"/>
                </a:solidFill>
                <a:latin typeface="微软雅黑" panose="020B0503020204020204" pitchFamily="34" charset="-122"/>
                <a:ea typeface="微软雅黑" panose="020B0503020204020204" pitchFamily="34" charset="-122"/>
              </a:rPr>
              <a:t>uvmalloc</a:t>
            </a:r>
            <a:r>
              <a:rPr lang="en-US" altLang="zh-CN" sz="3200" b="1" dirty="0">
                <a:solidFill>
                  <a:srgbClr val="3C3C3C"/>
                </a:solidFill>
                <a:latin typeface="微软雅黑" panose="020B0503020204020204" pitchFamily="34" charset="-122"/>
                <a:ea typeface="微软雅黑" panose="020B0503020204020204" pitchFamily="34" charset="-122"/>
              </a:rPr>
              <a:t>()</a:t>
            </a:r>
            <a:endParaRPr lang="zh-CN" altLang="en-US" sz="3200" b="1" dirty="0">
              <a:solidFill>
                <a:srgbClr val="3C3C3C"/>
              </a:solidFill>
              <a:latin typeface="微软雅黑" panose="020B0503020204020204" pitchFamily="34" charset="-122"/>
              <a:ea typeface="微软雅黑" panose="020B0503020204020204" pitchFamily="34" charset="-122"/>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792113" y="1977779"/>
            <a:ext cx="2114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defTabSz="913765" eaLnBrk="1" fontAlgn="base" hangingPunct="1">
              <a:spcBef>
                <a:spcPct val="0"/>
              </a:spcBef>
              <a:spcAft>
                <a:spcPct val="0"/>
              </a:spcAft>
              <a:defRPr/>
            </a:pPr>
            <a:r>
              <a:rPr lang="en-US" altLang="zh-CN" sz="3200" b="1" dirty="0" err="1">
                <a:solidFill>
                  <a:srgbClr val="3C3C3C"/>
                </a:solidFill>
                <a:latin typeface="微软雅黑" panose="020B0503020204020204" pitchFamily="34" charset="-122"/>
                <a:ea typeface="微软雅黑" panose="020B0503020204020204" pitchFamily="34" charset="-122"/>
              </a:rPr>
              <a:t>loadseg</a:t>
            </a:r>
            <a:r>
              <a:rPr lang="en-US" altLang="zh-CN" sz="3200" b="1" dirty="0">
                <a:solidFill>
                  <a:srgbClr val="3C3C3C"/>
                </a:solidFill>
                <a:latin typeface="微软雅黑" panose="020B0503020204020204" pitchFamily="34" charset="-122"/>
                <a:ea typeface="微软雅黑" panose="020B0503020204020204" pitchFamily="34" charset="-122"/>
              </a:rPr>
              <a:t>()</a:t>
            </a:r>
            <a:endParaRPr lang="zh-CN" altLang="en-US" sz="3200" b="1" dirty="0">
              <a:solidFill>
                <a:srgbClr val="3C3C3C"/>
              </a:solidFill>
              <a:latin typeface="微软雅黑" panose="020B0503020204020204" pitchFamily="34" charset="-122"/>
              <a:ea typeface="微软雅黑" panose="020B0503020204020204" pitchFamily="34" charset="-122"/>
            </a:endParaRPr>
          </a:p>
        </p:txBody>
      </p:sp>
      <p:sp>
        <p:nvSpPr>
          <p:cNvPr id="14356" name="TextBox 109"/>
          <p:cNvSpPr txBox="1">
            <a:spLocks noChangeArrowheads="1"/>
          </p:cNvSpPr>
          <p:nvPr/>
        </p:nvSpPr>
        <p:spPr bwMode="auto">
          <a:xfrm>
            <a:off x="4985977" y="184053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0" y="2879147"/>
            <a:ext cx="24016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defTabSz="913765" eaLnBrk="1" fontAlgn="base" hangingPunct="1">
              <a:spcBef>
                <a:spcPct val="0"/>
              </a:spcBef>
              <a:spcAft>
                <a:spcPct val="0"/>
              </a:spcAft>
              <a:defRPr/>
            </a:pPr>
            <a:r>
              <a:rPr lang="en-US" altLang="zh-CN" sz="3200" b="1" dirty="0" err="1">
                <a:solidFill>
                  <a:srgbClr val="3C3C3C"/>
                </a:solidFill>
                <a:latin typeface="微软雅黑" panose="020B0503020204020204" pitchFamily="34" charset="-122"/>
                <a:ea typeface="微软雅黑" panose="020B0503020204020204" pitchFamily="34" charset="-122"/>
              </a:rPr>
              <a:t>uvmcopy</a:t>
            </a:r>
            <a:r>
              <a:rPr lang="en-US" altLang="zh-CN" sz="3200" b="1" dirty="0">
                <a:solidFill>
                  <a:srgbClr val="3C3C3C"/>
                </a:solidFill>
                <a:latin typeface="微软雅黑" panose="020B0503020204020204" pitchFamily="34" charset="-122"/>
                <a:ea typeface="微软雅黑" panose="020B0503020204020204" pitchFamily="34" charset="-122"/>
              </a:rPr>
              <a:t>()</a:t>
            </a:r>
            <a:endParaRPr lang="zh-CN" altLang="en-US" sz="3200" b="1" dirty="0">
              <a:solidFill>
                <a:srgbClr val="3C3C3C"/>
              </a:solidFill>
              <a:latin typeface="微软雅黑" panose="020B0503020204020204" pitchFamily="34" charset="-122"/>
              <a:ea typeface="微软雅黑" panose="020B0503020204020204" pitchFamily="34" charset="-122"/>
            </a:endParaRPr>
          </a:p>
        </p:txBody>
      </p:sp>
      <p:sp>
        <p:nvSpPr>
          <p:cNvPr id="14358" name="TextBox 116"/>
          <p:cNvSpPr txBox="1">
            <a:spLocks noChangeArrowheads="1"/>
          </p:cNvSpPr>
          <p:nvPr/>
        </p:nvSpPr>
        <p:spPr bwMode="auto">
          <a:xfrm>
            <a:off x="4985977" y="2771239"/>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19361" y="3843959"/>
            <a:ext cx="4780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3C3C3C"/>
                </a:solidFill>
                <a:latin typeface="微软雅黑" panose="020B0503020204020204" pitchFamily="34" charset="-122"/>
                <a:ea typeface="微软雅黑" panose="020B0503020204020204" pitchFamily="34" charset="-122"/>
              </a:rPr>
              <a:t>xv6</a:t>
            </a:r>
            <a:r>
              <a:rPr lang="zh-CN" altLang="en-US" sz="3200" b="1" dirty="0">
                <a:solidFill>
                  <a:srgbClr val="3C3C3C"/>
                </a:solidFill>
                <a:latin typeface="微软雅黑" panose="020B0503020204020204" pitchFamily="34" charset="-122"/>
                <a:ea typeface="微软雅黑" panose="020B0503020204020204" pitchFamily="34" charset="-122"/>
              </a:rPr>
              <a:t> </a:t>
            </a:r>
            <a:r>
              <a:rPr lang="en-US" altLang="zh-CN" sz="3200" b="1" dirty="0">
                <a:solidFill>
                  <a:srgbClr val="3C3C3C"/>
                </a:solidFill>
                <a:latin typeface="微软雅黑" panose="020B0503020204020204" pitchFamily="34" charset="-122"/>
                <a:ea typeface="微软雅黑" panose="020B0503020204020204" pitchFamily="34" charset="-122"/>
              </a:rPr>
              <a:t>page fault</a:t>
            </a:r>
            <a:r>
              <a:rPr lang="zh-CN" altLang="en-US" sz="3200" b="1" dirty="0">
                <a:solidFill>
                  <a:srgbClr val="3C3C3C"/>
                </a:solidFill>
                <a:latin typeface="微软雅黑" panose="020B0503020204020204" pitchFamily="34" charset="-122"/>
                <a:ea typeface="微软雅黑" panose="020B0503020204020204" pitchFamily="34" charset="-122"/>
              </a:rPr>
              <a:t>中断处理</a:t>
            </a:r>
            <a:endParaRPr lang="zh-CN" altLang="en-US" sz="3200" b="1" dirty="0">
              <a:solidFill>
                <a:srgbClr val="3C3C3C"/>
              </a:solidFill>
              <a:latin typeface="微软雅黑" panose="020B0503020204020204" pitchFamily="34" charset="-122"/>
              <a:ea typeface="微软雅黑" panose="020B0503020204020204" pitchFamily="34" charset="-122"/>
            </a:endParaRPr>
          </a:p>
        </p:txBody>
      </p:sp>
      <p:sp>
        <p:nvSpPr>
          <p:cNvPr id="14360" name="TextBox 118"/>
          <p:cNvSpPr txBox="1">
            <a:spLocks noChangeArrowheads="1"/>
          </p:cNvSpPr>
          <p:nvPr/>
        </p:nvSpPr>
        <p:spPr bwMode="auto">
          <a:xfrm>
            <a:off x="4997358" y="3736052"/>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792113" y="4816341"/>
            <a:ext cx="40090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3C3C3C"/>
                </a:solidFill>
                <a:latin typeface="微软雅黑" panose="020B0503020204020204" pitchFamily="34" charset="-122"/>
                <a:ea typeface="微软雅黑" panose="020B0503020204020204" pitchFamily="34" charset="-122"/>
              </a:rPr>
              <a:t>Copy-on-write</a:t>
            </a:r>
            <a:r>
              <a:rPr lang="zh-CN" altLang="en-US" sz="3200" b="1" dirty="0">
                <a:solidFill>
                  <a:srgbClr val="3C3C3C"/>
                </a:solidFill>
                <a:latin typeface="微软雅黑" panose="020B0503020204020204" pitchFamily="34" charset="-122"/>
                <a:ea typeface="微软雅黑" panose="020B0503020204020204" pitchFamily="34" charset="-122"/>
              </a:rPr>
              <a:t>实现</a:t>
            </a:r>
            <a:endParaRPr kumimoji="0" lang="zh-CN" altLang="en-US" sz="32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endParaRPr>
          </a:p>
        </p:txBody>
      </p:sp>
      <p:sp>
        <p:nvSpPr>
          <p:cNvPr id="14362" name="TextBox 120"/>
          <p:cNvSpPr txBox="1">
            <a:spLocks noChangeArrowheads="1"/>
          </p:cNvSpPr>
          <p:nvPr/>
        </p:nvSpPr>
        <p:spPr bwMode="auto">
          <a:xfrm>
            <a:off x="4985977" y="4667541"/>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1" cstate="screen">
              <a:extLst>
                <a:ext uri="{BEBA8EAE-BF5A-486C-A8C5-ECC9F3942E4B}">
                  <a14:imgProps xmlns:a14="http://schemas.microsoft.com/office/drawing/2010/main">
                    <a14:imgLayer r:embed="rId2">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endPar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11"/>
          <p:cNvSpPr/>
          <p:nvPr/>
        </p:nvSpPr>
        <p:spPr bwMode="auto">
          <a:xfrm>
            <a:off x="4790792" y="5627398"/>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4" name="Freeform 10"/>
          <p:cNvSpPr/>
          <p:nvPr/>
        </p:nvSpPr>
        <p:spPr bwMode="auto">
          <a:xfrm>
            <a:off x="4627343" y="5716264"/>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5" name="Rectangle 12"/>
          <p:cNvSpPr>
            <a:spLocks noChangeArrowheads="1"/>
          </p:cNvSpPr>
          <p:nvPr/>
        </p:nvSpPr>
        <p:spPr bwMode="auto">
          <a:xfrm>
            <a:off x="4876483" y="5627398"/>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90204" pitchFamily="34" charset="0"/>
              <a:ea typeface="宋体" pitchFamily="2" charset="-122"/>
              <a:cs typeface="+mn-cs"/>
            </a:endParaRPr>
          </a:p>
        </p:txBody>
      </p:sp>
      <p:sp>
        <p:nvSpPr>
          <p:cNvPr id="6" name="TextBox 105"/>
          <p:cNvSpPr txBox="1">
            <a:spLocks noChangeArrowheads="1"/>
          </p:cNvSpPr>
          <p:nvPr/>
        </p:nvSpPr>
        <p:spPr bwMode="auto">
          <a:xfrm>
            <a:off x="5806394" y="5778151"/>
            <a:ext cx="5168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3C3C3C"/>
                </a:solidFill>
                <a:latin typeface="微软雅黑" panose="020B0503020204020204" pitchFamily="34" charset="-122"/>
                <a:ea typeface="微软雅黑" panose="020B0503020204020204" pitchFamily="34" charset="-122"/>
              </a:rPr>
              <a:t>Linux</a:t>
            </a:r>
            <a:r>
              <a:rPr lang="zh-CN" altLang="en-US" sz="3200" b="1" dirty="0">
                <a:solidFill>
                  <a:srgbClr val="3C3C3C"/>
                </a:solidFill>
                <a:latin typeface="微软雅黑" panose="020B0503020204020204" pitchFamily="34" charset="-122"/>
                <a:ea typeface="微软雅黑" panose="020B0503020204020204" pitchFamily="34" charset="-122"/>
              </a:rPr>
              <a:t> </a:t>
            </a:r>
            <a:r>
              <a:rPr lang="en-US" altLang="zh-CN" sz="3200" b="1" dirty="0">
                <a:solidFill>
                  <a:srgbClr val="3C3C3C"/>
                </a:solidFill>
                <a:latin typeface="微软雅黑" panose="020B0503020204020204" pitchFamily="34" charset="-122"/>
                <a:ea typeface="微软雅黑" panose="020B0503020204020204" pitchFamily="34" charset="-122"/>
              </a:rPr>
              <a:t>page fault</a:t>
            </a:r>
            <a:r>
              <a:rPr lang="zh-CN" altLang="en-US" sz="3200" b="1" dirty="0">
                <a:solidFill>
                  <a:srgbClr val="3C3C3C"/>
                </a:solidFill>
                <a:latin typeface="微软雅黑" panose="020B0503020204020204" pitchFamily="34" charset="-122"/>
                <a:ea typeface="微软雅黑" panose="020B0503020204020204" pitchFamily="34" charset="-122"/>
              </a:rPr>
              <a:t>中断处理</a:t>
            </a:r>
            <a:endParaRPr lang="zh-CN" altLang="en-US" sz="3200" b="1" dirty="0">
              <a:solidFill>
                <a:srgbClr val="3C3C3C"/>
              </a:solidFill>
              <a:latin typeface="微软雅黑" panose="020B0503020204020204" pitchFamily="34" charset="-122"/>
              <a:ea typeface="微软雅黑" panose="020B0503020204020204" pitchFamily="34" charset="-122"/>
            </a:endParaRPr>
          </a:p>
        </p:txBody>
      </p:sp>
      <p:sp>
        <p:nvSpPr>
          <p:cNvPr id="7" name="TextBox 106"/>
          <p:cNvSpPr txBox="1">
            <a:spLocks noChangeArrowheads="1"/>
          </p:cNvSpPr>
          <p:nvPr/>
        </p:nvSpPr>
        <p:spPr bwMode="auto">
          <a:xfrm>
            <a:off x="4984391" y="5670244"/>
            <a:ext cx="500458" cy="7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4000" b="1" dirty="0">
                <a:solidFill>
                  <a:srgbClr val="FFFFFF"/>
                </a:solidFill>
                <a:latin typeface="微软雅黑" panose="020B0503020204020204" pitchFamily="34" charset="-122"/>
                <a:ea typeface="微软雅黑" panose="020B0503020204020204" pitchFamily="34" charset="-122"/>
              </a:rPr>
              <a:t>6</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p:stCondLst>
                              <p:cond delay="65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p:stCondLst>
                              <p:cond delay="75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p:stCondLst>
                              <p:cond delay="85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p:stCondLst>
                              <p:cond delay="85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par>
                          <p:cTn id="109" fill="hold">
                            <p:stCondLst>
                              <p:cond delay="9000"/>
                            </p:stCondLst>
                            <p:childTnLst>
                              <p:par>
                                <p:cTn id="110" presetID="2" presetClass="entr" presetSubtype="12" fill="hold" nodeType="afterEffect">
                                  <p:stCondLst>
                                    <p:cond delay="0"/>
                                  </p:stCondLst>
                                  <p:childTnLst>
                                    <p:set>
                                      <p:cBhvr>
                                        <p:cTn id="111" dur="1" fill="hold">
                                          <p:stCondLst>
                                            <p:cond delay="0"/>
                                          </p:stCondLst>
                                        </p:cTn>
                                        <p:tgtEl>
                                          <p:spTgt spid="4"/>
                                        </p:tgtEl>
                                        <p:attrNameLst>
                                          <p:attrName>style.visibility</p:attrName>
                                        </p:attrNameLst>
                                      </p:cBhvr>
                                      <p:to>
                                        <p:strVal val="visible"/>
                                      </p:to>
                                    </p:set>
                                    <p:anim calcmode="lin" valueType="num">
                                      <p:cBhvr additive="base">
                                        <p:cTn id="112" dur="500" fill="hold"/>
                                        <p:tgtEl>
                                          <p:spTgt spid="4"/>
                                        </p:tgtEl>
                                        <p:attrNameLst>
                                          <p:attrName>ppt_x</p:attrName>
                                        </p:attrNameLst>
                                      </p:cBhvr>
                                      <p:tavLst>
                                        <p:tav tm="0">
                                          <p:val>
                                            <p:strVal val="0-#ppt_w/2"/>
                                          </p:val>
                                        </p:tav>
                                        <p:tav tm="100000">
                                          <p:val>
                                            <p:strVal val="#ppt_x"/>
                                          </p:val>
                                        </p:tav>
                                      </p:tavLst>
                                    </p:anim>
                                    <p:anim calcmode="lin" valueType="num">
                                      <p:cBhvr additive="base">
                                        <p:cTn id="113" dur="500" fill="hold"/>
                                        <p:tgtEl>
                                          <p:spTgt spid="4"/>
                                        </p:tgtEl>
                                        <p:attrNameLst>
                                          <p:attrName>ppt_y</p:attrName>
                                        </p:attrNameLst>
                                      </p:cBhvr>
                                      <p:tavLst>
                                        <p:tav tm="0">
                                          <p:val>
                                            <p:strVal val="1+#ppt_h/2"/>
                                          </p:val>
                                        </p:tav>
                                        <p:tav tm="100000">
                                          <p:val>
                                            <p:strVal val="#ppt_y"/>
                                          </p:val>
                                        </p:tav>
                                      </p:tavLst>
                                    </p:anim>
                                  </p:childTnLst>
                                </p:cTn>
                              </p:par>
                            </p:childTnLst>
                          </p:cTn>
                        </p:par>
                        <p:par>
                          <p:cTn id="114" fill="hold">
                            <p:stCondLst>
                              <p:cond delay="9500"/>
                            </p:stCondLst>
                            <p:childTnLst>
                              <p:par>
                                <p:cTn id="115" presetID="22" presetClass="entr" presetSubtype="4" fill="hold" nodeType="after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wipe(down)">
                                      <p:cBhvr>
                                        <p:cTn id="117" dur="300"/>
                                        <p:tgtEl>
                                          <p:spTgt spid="3"/>
                                        </p:tgtEl>
                                      </p:cBhvr>
                                    </p:animEffect>
                                  </p:childTnLst>
                                </p:cTn>
                              </p:par>
                            </p:childTnLst>
                          </p:cTn>
                        </p:par>
                        <p:par>
                          <p:cTn id="118" fill="hold">
                            <p:stCondLst>
                              <p:cond delay="10000"/>
                            </p:stCondLst>
                            <p:childTnLst>
                              <p:par>
                                <p:cTn id="119" presetID="22" presetClass="entr" presetSubtype="1" fill="hold" grpId="0" nodeType="after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wipe(up)">
                                      <p:cBhvr>
                                        <p:cTn id="121" dur="500"/>
                                        <p:tgtEl>
                                          <p:spTgt spid="5"/>
                                        </p:tgtEl>
                                      </p:cBhvr>
                                    </p:animEffect>
                                  </p:childTnLst>
                                </p:cTn>
                              </p:par>
                            </p:childTnLst>
                          </p:cTn>
                        </p:par>
                        <p:par>
                          <p:cTn id="122" fill="hold">
                            <p:stCondLst>
                              <p:cond delay="10500"/>
                            </p:stCondLst>
                            <p:childTnLst>
                              <p:par>
                                <p:cTn id="123" presetID="1" presetClass="entr" presetSubtype="0" fill="hold" grpId="0" nodeType="afterEffect">
                                  <p:stCondLst>
                                    <p:cond delay="0"/>
                                  </p:stCondLst>
                                  <p:childTnLst>
                                    <p:set>
                                      <p:cBhvr>
                                        <p:cTn id="124" dur="1" fill="hold">
                                          <p:stCondLst>
                                            <p:cond delay="0"/>
                                          </p:stCondLst>
                                        </p:cTn>
                                        <p:tgtEl>
                                          <p:spTgt spid="7"/>
                                        </p:tgtEl>
                                        <p:attrNameLst>
                                          <p:attrName>style.visibility</p:attrName>
                                        </p:attrNameLst>
                                      </p:cBhvr>
                                      <p:to>
                                        <p:strVal val="visible"/>
                                      </p:to>
                                    </p:set>
                                  </p:childTnLst>
                                </p:cTn>
                              </p:par>
                            </p:childTnLst>
                          </p:cTn>
                        </p:par>
                        <p:par>
                          <p:cTn id="125" fill="hold">
                            <p:stCondLst>
                              <p:cond delay="10500"/>
                            </p:stCondLst>
                            <p:childTnLst>
                              <p:par>
                                <p:cTn id="126" presetID="22" presetClass="entr" presetSubtype="8" fill="hold" grpId="0" nodeType="after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wipe(left)">
                                      <p:cBhvr>
                                        <p:cTn id="1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3" grpId="0" animBg="1" autoUpdateAnimBg="0"/>
      <p:bldP spid="14346" grpId="0" animBg="1" autoUpdateAnimBg="0"/>
      <p:bldP spid="14349" grpId="0" animBg="1" autoUpdateAnimBg="0"/>
      <p:bldP spid="14352" grpId="0" animBg="1" autoUpdateAnimBg="0"/>
      <p:bldP spid="14353" grpId="0" autoUpdateAnimBg="0"/>
      <p:bldP spid="14354" grpId="0"/>
      <p:bldP spid="14355" grpId="0" autoUpdateAnimBg="0"/>
      <p:bldP spid="14356" grpId="0" animBg="1"/>
      <p:bldP spid="14357" grpId="0" autoUpdateAnimBg="0"/>
      <p:bldP spid="14358" grpId="0" autoUpdateAnimBg="0"/>
      <p:bldP spid="14359" grpId="0" autoUpdateAnimBg="0"/>
      <p:bldP spid="14360" grpId="0"/>
      <p:bldP spid="14361" grpId="0" autoUpdateAnimBg="0"/>
      <p:bldP spid="14362" grpId="0" autoUpdateAnimBg="0"/>
      <p:bldP spid="14366" grpId="0" autoUpdateAnimBg="0"/>
      <p:bldP spid="14367" grpId="0" autoUpdateAnimBg="0"/>
      <p:bldP spid="5" grpId="0" animBg="1" autoUpdateAnimBg="0"/>
      <p:bldP spid="6" grpId="0" autoUpdateAnimBg="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6" name="TextBox 25"/>
          <p:cNvSpPr txBox="1">
            <a:spLocks noChangeArrowheads="1"/>
          </p:cNvSpPr>
          <p:nvPr/>
        </p:nvSpPr>
        <p:spPr bwMode="auto">
          <a:xfrm>
            <a:off x="3902187" y="2706466"/>
            <a:ext cx="74138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lvl="0" defTabSz="913765" eaLnBrk="1" fontAlgn="base" hangingPunct="1">
              <a:spcBef>
                <a:spcPct val="0"/>
              </a:spcBef>
              <a:spcAft>
                <a:spcPct val="0"/>
              </a:spcAft>
              <a:defRPr/>
            </a:pPr>
            <a:r>
              <a:rPr lang="en-US" altLang="zh-CN" sz="6000" b="1" dirty="0">
                <a:solidFill>
                  <a:srgbClr val="FDCB34"/>
                </a:solidFill>
                <a:latin typeface="微软雅黑" panose="020B0503020204020204" pitchFamily="34" charset="-122"/>
                <a:ea typeface="微软雅黑" panose="020B0503020204020204" pitchFamily="34" charset="-122"/>
              </a:rPr>
              <a:t>Copy-on-write</a:t>
            </a:r>
            <a:r>
              <a:rPr lang="zh-CN" altLang="en-US" sz="6000" b="1" dirty="0">
                <a:solidFill>
                  <a:srgbClr val="FDCB34"/>
                </a:solidFill>
                <a:latin typeface="微软雅黑" panose="020B0503020204020204" pitchFamily="34" charset="-122"/>
                <a:ea typeface="微软雅黑" panose="020B0503020204020204" pitchFamily="34" charset="-122"/>
              </a:rPr>
              <a:t>实现</a:t>
            </a:r>
            <a:endParaRPr kumimoji="0" lang="en-US" altLang="zh-CN" sz="6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152525"/>
            <a:ext cx="10515600" cy="5249725"/>
          </a:xfrm>
        </p:spPr>
        <p:txBody>
          <a:bodyPr>
            <a:normAutofit fontScale="77500" lnSpcReduction="20000"/>
          </a:bodyPr>
          <a:lstStyle/>
          <a:p>
            <a:pPr marL="0" indent="0">
              <a:lnSpc>
                <a:spcPct val="120000"/>
              </a:lnSpc>
              <a:buNone/>
            </a:pPr>
            <a:r>
              <a:rPr lang="en-US" altLang="zh-CN" dirty="0"/>
              <a:t>Copy-on-Write </a:t>
            </a:r>
            <a:r>
              <a:rPr lang="zh-CN" altLang="en-US" dirty="0"/>
              <a:t>功能：</a:t>
            </a:r>
            <a:endParaRPr lang="zh-CN" altLang="en-US" dirty="0"/>
          </a:p>
          <a:p>
            <a:pPr marL="0" indent="0">
              <a:lnSpc>
                <a:spcPct val="120000"/>
              </a:lnSpc>
              <a:buNone/>
            </a:pPr>
            <a:r>
              <a:rPr lang="en-US" altLang="zh-CN" dirty="0"/>
              <a:t>Copy-on-Write </a:t>
            </a:r>
            <a:r>
              <a:rPr lang="zh-CN" altLang="en-US" dirty="0"/>
              <a:t>的主要功能是，当父进程 </a:t>
            </a:r>
            <a:r>
              <a:rPr lang="en-US" altLang="zh-CN" dirty="0"/>
              <a:t>fork </a:t>
            </a:r>
            <a:r>
              <a:rPr lang="zh-CN" altLang="en-US" dirty="0"/>
              <a:t>出子进程时，子进程建立自己的页表，但是不会复制父进程的物理页，而是将每一个 </a:t>
            </a:r>
            <a:r>
              <a:rPr lang="en-US" altLang="zh-CN" dirty="0"/>
              <a:t>PTE </a:t>
            </a:r>
            <a:r>
              <a:rPr lang="zh-CN" altLang="en-US" dirty="0"/>
              <a:t>都指向父进程的物理页，即两大页表同时指向同一片物理内存。只有当某一个进程需要对物理页进行写时（可以是父也可以是子），才会再开辟一个新的物理页，内容为复制原有的物理页，使进程的 </a:t>
            </a:r>
            <a:r>
              <a:rPr lang="en-US" altLang="zh-CN" dirty="0"/>
              <a:t>PTE </a:t>
            </a:r>
            <a:r>
              <a:rPr lang="zh-CN" altLang="en-US" dirty="0"/>
              <a:t>由原来的物理页指向这个新的物理页。因此称为写时复制，即 </a:t>
            </a:r>
            <a:r>
              <a:rPr lang="en-US" altLang="zh-CN" dirty="0"/>
              <a:t>copy on write</a:t>
            </a:r>
            <a:r>
              <a:rPr lang="zh-CN" altLang="en-US" dirty="0"/>
              <a:t>。</a:t>
            </a:r>
            <a:endParaRPr lang="zh-CN" altLang="en-US" dirty="0"/>
          </a:p>
          <a:p>
            <a:pPr marL="0" indent="0">
              <a:lnSpc>
                <a:spcPct val="120000"/>
              </a:lnSpc>
              <a:buNone/>
            </a:pPr>
            <a:r>
              <a:rPr lang="zh-CN" altLang="en-US" dirty="0"/>
              <a:t>实现方法：</a:t>
            </a:r>
            <a:endParaRPr lang="zh-CN" altLang="en-US" dirty="0"/>
          </a:p>
          <a:p>
            <a:pPr marL="0" indent="0">
              <a:lnSpc>
                <a:spcPct val="120000"/>
              </a:lnSpc>
              <a:buNone/>
            </a:pPr>
            <a:r>
              <a:rPr lang="zh-CN" altLang="en-US" dirty="0"/>
              <a:t>我们可以通过 </a:t>
            </a:r>
            <a:r>
              <a:rPr lang="en-US" altLang="zh-CN" dirty="0"/>
              <a:t>page fault </a:t>
            </a:r>
            <a:r>
              <a:rPr lang="zh-CN" altLang="en-US" dirty="0"/>
              <a:t>触发 </a:t>
            </a:r>
            <a:r>
              <a:rPr lang="en-US" altLang="zh-CN" dirty="0"/>
              <a:t>Copy-on-Write</a:t>
            </a:r>
            <a:r>
              <a:rPr lang="zh-CN" altLang="en-US" dirty="0"/>
              <a:t>。需要被 </a:t>
            </a:r>
            <a:r>
              <a:rPr lang="en-US" altLang="zh-CN" dirty="0"/>
              <a:t>Copy-on-Write </a:t>
            </a:r>
            <a:r>
              <a:rPr lang="zh-CN" altLang="en-US" dirty="0"/>
              <a:t>的 </a:t>
            </a:r>
            <a:r>
              <a:rPr lang="en-US" altLang="zh-CN" dirty="0"/>
              <a:t>PTE </a:t>
            </a:r>
            <a:r>
              <a:rPr lang="zh-CN" altLang="en-US" dirty="0"/>
              <a:t>会被标记为 </a:t>
            </a:r>
            <a:r>
              <a:rPr lang="en-US" altLang="zh-CN" dirty="0"/>
              <a:t>PTE_COW</a:t>
            </a:r>
            <a:r>
              <a:rPr lang="zh-CN" altLang="en-US" dirty="0"/>
              <a:t>，并且清空 </a:t>
            </a:r>
            <a:r>
              <a:rPr lang="en-US" altLang="zh-CN" dirty="0"/>
              <a:t>PTE_W </a:t>
            </a:r>
            <a:r>
              <a:rPr lang="zh-CN" altLang="en-US" dirty="0"/>
              <a:t>（父与子），即不可写。此时，若某一个进程试图写该 </a:t>
            </a:r>
            <a:r>
              <a:rPr lang="en-US" altLang="zh-CN" dirty="0"/>
              <a:t>PTE </a:t>
            </a:r>
            <a:r>
              <a:rPr lang="zh-CN" altLang="en-US" dirty="0"/>
              <a:t>对应的共享物理页（假设是子进程），那么就会触发 </a:t>
            </a:r>
            <a:r>
              <a:rPr lang="en-US" altLang="zh-CN" dirty="0"/>
              <a:t>page fault</a:t>
            </a:r>
            <a:r>
              <a:rPr lang="zh-CN" altLang="en-US" dirty="0"/>
              <a:t>，进行 </a:t>
            </a:r>
            <a:r>
              <a:rPr lang="en-US" altLang="zh-CN" dirty="0" err="1"/>
              <a:t>usertrap</a:t>
            </a:r>
            <a:r>
              <a:rPr lang="zh-CN" altLang="en-US" dirty="0"/>
              <a:t>。接下来，只需要在 </a:t>
            </a:r>
            <a:r>
              <a:rPr lang="en-US" altLang="zh-CN" dirty="0" err="1"/>
              <a:t>usertrap</a:t>
            </a:r>
            <a:r>
              <a:rPr lang="en-US" altLang="zh-CN" dirty="0"/>
              <a:t> </a:t>
            </a:r>
            <a:r>
              <a:rPr lang="zh-CN" altLang="en-US" dirty="0"/>
              <a:t>中复制物理页并重新映射该 </a:t>
            </a:r>
            <a:r>
              <a:rPr lang="en-US" altLang="zh-CN" dirty="0"/>
              <a:t>PTE </a:t>
            </a:r>
            <a:r>
              <a:rPr lang="zh-CN" altLang="en-US" dirty="0"/>
              <a:t>置新开辟的物理页即可。重映射完成后，将 </a:t>
            </a:r>
            <a:r>
              <a:rPr lang="en-US" altLang="zh-CN" dirty="0"/>
              <a:t>PTE_W </a:t>
            </a:r>
            <a:r>
              <a:rPr lang="zh-CN" altLang="en-US" dirty="0"/>
              <a:t>置位，清空 </a:t>
            </a:r>
            <a:r>
              <a:rPr lang="en-US" altLang="zh-CN" dirty="0"/>
              <a:t>PTE_COW</a:t>
            </a:r>
            <a:r>
              <a:rPr lang="zh-CN" altLang="en-US" dirty="0"/>
              <a:t>，这样一来子进程再一次写该页就成功了。</a:t>
            </a:r>
            <a:endParaRPr lang="zh-CN" altLang="en-US" dirty="0"/>
          </a:p>
        </p:txBody>
      </p:sp>
      <p:sp>
        <p:nvSpPr>
          <p:cNvPr id="3" name="标题 2"/>
          <p:cNvSpPr>
            <a:spLocks noGrp="1"/>
          </p:cNvSpPr>
          <p:nvPr>
            <p:ph type="title"/>
          </p:nvPr>
        </p:nvSpPr>
        <p:spPr>
          <a:xfrm>
            <a:off x="815009" y="-142875"/>
            <a:ext cx="10538791" cy="1095375"/>
          </a:xfrm>
        </p:spPr>
        <p:txBody>
          <a:bodyPr>
            <a:noAutofit/>
          </a:bodyPr>
          <a:lstStyle/>
          <a:p>
            <a:r>
              <a:rPr lang="en-US" altLang="zh-CN" sz="2400" dirty="0">
                <a:latin typeface="+mn-lt"/>
              </a:rPr>
              <a:t>5. </a:t>
            </a:r>
            <a:r>
              <a:rPr lang="zh-CN" altLang="en-US" sz="2400" dirty="0">
                <a:latin typeface="+mn-lt"/>
              </a:rPr>
              <a:t>若要在 </a:t>
            </a:r>
            <a:r>
              <a:rPr lang="en-US" altLang="zh-CN" sz="2400" dirty="0">
                <a:latin typeface="+mn-lt"/>
              </a:rPr>
              <a:t>xv6 </a:t>
            </a:r>
            <a:r>
              <a:rPr lang="zh-CN" altLang="en-US" sz="2400" dirty="0">
                <a:latin typeface="+mn-lt"/>
              </a:rPr>
              <a:t>中实现 </a:t>
            </a:r>
            <a:r>
              <a:rPr lang="en-US" altLang="zh-CN" sz="2400" dirty="0">
                <a:latin typeface="+mn-lt"/>
              </a:rPr>
              <a:t>fork() </a:t>
            </a:r>
            <a:r>
              <a:rPr lang="zh-CN" altLang="en-US" sz="2400" dirty="0">
                <a:latin typeface="+mn-lt"/>
              </a:rPr>
              <a:t>的 </a:t>
            </a:r>
            <a:r>
              <a:rPr lang="en-US" altLang="zh-CN" sz="2400" dirty="0">
                <a:latin typeface="+mn-lt"/>
              </a:rPr>
              <a:t>Copy-on-Write </a:t>
            </a:r>
            <a:r>
              <a:rPr lang="zh-CN" altLang="en-US" sz="2400" dirty="0">
                <a:latin typeface="+mn-lt"/>
              </a:rPr>
              <a:t>功能，可以如何修改逻辑？简要阐述思路即可。（提示：可结合前几问的内容进行思考）</a:t>
            </a:r>
            <a:endParaRPr lang="zh-CN" altLang="en-US" sz="2400"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171575"/>
            <a:ext cx="10515600" cy="5230675"/>
          </a:xfrm>
        </p:spPr>
        <p:txBody>
          <a:bodyPr>
            <a:normAutofit fontScale="55000" lnSpcReduction="20000"/>
          </a:bodyPr>
          <a:lstStyle/>
          <a:p>
            <a:pPr marL="0" indent="0">
              <a:lnSpc>
                <a:spcPct val="120000"/>
              </a:lnSpc>
              <a:buNone/>
            </a:pPr>
            <a:r>
              <a:rPr lang="zh-CN" altLang="en-US" sz="2900" dirty="0"/>
              <a:t>具体操作：</a:t>
            </a:r>
            <a:endParaRPr lang="zh-CN" altLang="en-US" sz="2900" dirty="0"/>
          </a:p>
          <a:p>
            <a:pPr marL="0" indent="0">
              <a:lnSpc>
                <a:spcPct val="120000"/>
              </a:lnSpc>
              <a:buNone/>
            </a:pPr>
            <a:r>
              <a:rPr lang="en-US" altLang="zh-CN" sz="2900" dirty="0"/>
              <a:t>1.</a:t>
            </a:r>
            <a:r>
              <a:rPr lang="zh-CN" altLang="en-US" sz="2900" dirty="0"/>
              <a:t>定义引用数 </a:t>
            </a:r>
            <a:r>
              <a:rPr lang="en-US" altLang="zh-CN" sz="2900" dirty="0"/>
              <a:t>ref</a:t>
            </a:r>
            <a:endParaRPr lang="en-US" altLang="zh-CN" sz="2900" dirty="0"/>
          </a:p>
          <a:p>
            <a:pPr marL="0" indent="0">
              <a:lnSpc>
                <a:spcPct val="120000"/>
              </a:lnSpc>
              <a:buNone/>
            </a:pPr>
            <a:r>
              <a:rPr lang="zh-CN" altLang="en-US" sz="2900" dirty="0"/>
              <a:t>运用了 </a:t>
            </a:r>
            <a:r>
              <a:rPr lang="en-US" altLang="zh-CN" sz="2900" dirty="0"/>
              <a:t>Copy-on-Write </a:t>
            </a:r>
            <a:r>
              <a:rPr lang="zh-CN" altLang="en-US" sz="2900" dirty="0"/>
              <a:t>之后，一块物理页可能被多个进程同时映射。我们需要为每一个物理页记录一个引用数 </a:t>
            </a:r>
            <a:r>
              <a:rPr lang="en-US" altLang="zh-CN" sz="2900" dirty="0"/>
              <a:t>ref</a:t>
            </a:r>
            <a:r>
              <a:rPr lang="zh-CN" altLang="en-US" sz="2900" dirty="0"/>
              <a:t>，当该物理页初次被 </a:t>
            </a:r>
            <a:r>
              <a:rPr lang="en-US" altLang="zh-CN" sz="2900" dirty="0" err="1"/>
              <a:t>kalloc</a:t>
            </a:r>
            <a:r>
              <a:rPr lang="en-US" altLang="zh-CN" sz="2900" dirty="0"/>
              <a:t> </a:t>
            </a:r>
            <a:r>
              <a:rPr lang="zh-CN" altLang="en-US" sz="2900" dirty="0"/>
              <a:t>时，</a:t>
            </a:r>
            <a:r>
              <a:rPr lang="en-US" altLang="zh-CN" sz="2900" dirty="0"/>
              <a:t>ref </a:t>
            </a:r>
            <a:r>
              <a:rPr lang="zh-CN" altLang="en-US" sz="2900" dirty="0"/>
              <a:t>赋值为 </a:t>
            </a:r>
            <a:r>
              <a:rPr lang="en-US" altLang="zh-CN" sz="2900" dirty="0"/>
              <a:t>1</a:t>
            </a:r>
            <a:r>
              <a:rPr lang="zh-CN" altLang="en-US" sz="2900" dirty="0"/>
              <a:t>，每当一个新进程有 </a:t>
            </a:r>
            <a:r>
              <a:rPr lang="en-US" altLang="zh-CN" sz="2900" dirty="0"/>
              <a:t>PTE </a:t>
            </a:r>
            <a:r>
              <a:rPr lang="zh-CN" altLang="en-US" sz="2900" dirty="0"/>
              <a:t>映射到该物理页时，</a:t>
            </a:r>
            <a:r>
              <a:rPr lang="en-US" altLang="zh-CN" sz="2900" dirty="0"/>
              <a:t>ref ++</a:t>
            </a:r>
            <a:r>
              <a:rPr lang="zh-CN" altLang="en-US" sz="2900" dirty="0"/>
              <a:t>，反之，解映射时 </a:t>
            </a:r>
            <a:r>
              <a:rPr lang="en-US" altLang="zh-CN" sz="2900" dirty="0"/>
              <a:t>ref --</a:t>
            </a:r>
            <a:r>
              <a:rPr lang="zh-CN" altLang="en-US" sz="2900" dirty="0"/>
              <a:t>，当 </a:t>
            </a:r>
            <a:r>
              <a:rPr lang="en-US" altLang="zh-CN" sz="2900" dirty="0"/>
              <a:t>ref == 0 </a:t>
            </a:r>
            <a:r>
              <a:rPr lang="zh-CN" altLang="en-US" sz="2900" dirty="0"/>
              <a:t>时，方将其回收至 </a:t>
            </a:r>
            <a:r>
              <a:rPr lang="en-US" altLang="zh-CN" sz="2900" dirty="0" err="1"/>
              <a:t>freelist</a:t>
            </a:r>
            <a:r>
              <a:rPr lang="en-US" altLang="zh-CN" sz="2900" dirty="0"/>
              <a:t> </a:t>
            </a:r>
            <a:r>
              <a:rPr lang="zh-CN" altLang="en-US" sz="2900" dirty="0"/>
              <a:t>中。</a:t>
            </a:r>
            <a:endParaRPr lang="zh-CN" altLang="en-US" sz="2900" dirty="0"/>
          </a:p>
          <a:p>
            <a:pPr marL="0" indent="0">
              <a:lnSpc>
                <a:spcPct val="120000"/>
              </a:lnSpc>
              <a:buNone/>
            </a:pPr>
            <a:r>
              <a:rPr lang="en-US" altLang="zh-CN" sz="2900" dirty="0"/>
              <a:t>2.</a:t>
            </a:r>
            <a:r>
              <a:rPr lang="zh-CN" altLang="en-US" sz="2900" dirty="0"/>
              <a:t>修改 </a:t>
            </a:r>
            <a:r>
              <a:rPr lang="en-US" altLang="zh-CN" sz="2900" dirty="0" err="1"/>
              <a:t>kalloc</a:t>
            </a:r>
            <a:r>
              <a:rPr lang="en-US" altLang="zh-CN" sz="2900" dirty="0"/>
              <a:t> </a:t>
            </a:r>
            <a:r>
              <a:rPr lang="zh-CN" altLang="en-US" sz="2900" dirty="0"/>
              <a:t>和 </a:t>
            </a:r>
            <a:r>
              <a:rPr lang="en-US" altLang="zh-CN" sz="2900" dirty="0" err="1"/>
              <a:t>kfree</a:t>
            </a:r>
            <a:endParaRPr lang="en-US" altLang="zh-CN" sz="2900" dirty="0"/>
          </a:p>
          <a:p>
            <a:pPr marL="0" indent="0">
              <a:lnSpc>
                <a:spcPct val="120000"/>
              </a:lnSpc>
              <a:buNone/>
            </a:pPr>
            <a:r>
              <a:rPr lang="zh-CN" altLang="en-US" sz="2900" dirty="0"/>
              <a:t>在物理页被 </a:t>
            </a:r>
            <a:r>
              <a:rPr lang="en-US" altLang="zh-CN" sz="2900" dirty="0" err="1"/>
              <a:t>kalloc</a:t>
            </a:r>
            <a:r>
              <a:rPr lang="en-US" altLang="zh-CN" sz="2900" dirty="0"/>
              <a:t> </a:t>
            </a:r>
            <a:r>
              <a:rPr lang="zh-CN" altLang="en-US" sz="2900" dirty="0"/>
              <a:t>时，由于是第一次引用，因此添加令 </a:t>
            </a:r>
            <a:r>
              <a:rPr lang="en-US" altLang="zh-CN" sz="2900" dirty="0"/>
              <a:t>ref = 1, </a:t>
            </a:r>
            <a:r>
              <a:rPr lang="en-US" altLang="zh-CN" sz="2900" dirty="0" err="1"/>
              <a:t>kfree</a:t>
            </a:r>
            <a:r>
              <a:rPr lang="en-US" altLang="zh-CN" sz="2900" dirty="0"/>
              <a:t> </a:t>
            </a:r>
            <a:r>
              <a:rPr lang="zh-CN" altLang="en-US" sz="2900" dirty="0"/>
              <a:t>不着急将物理页回收。修改为将 </a:t>
            </a:r>
            <a:r>
              <a:rPr lang="en-US" altLang="zh-CN" sz="2900" dirty="0"/>
              <a:t>ref-1 </a:t>
            </a:r>
            <a:r>
              <a:rPr lang="zh-CN" altLang="en-US" sz="2900" dirty="0"/>
              <a:t>，如果 </a:t>
            </a:r>
            <a:r>
              <a:rPr lang="en-US" altLang="zh-CN" sz="2900" dirty="0"/>
              <a:t>ref &lt;=0 </a:t>
            </a:r>
            <a:r>
              <a:rPr lang="zh-CN" altLang="en-US" sz="2900" dirty="0"/>
              <a:t>再将其回收。</a:t>
            </a:r>
            <a:endParaRPr lang="zh-CN" altLang="en-US" sz="2900" dirty="0"/>
          </a:p>
          <a:p>
            <a:pPr marL="0" indent="0">
              <a:lnSpc>
                <a:spcPct val="120000"/>
              </a:lnSpc>
              <a:buNone/>
            </a:pPr>
            <a:r>
              <a:rPr lang="zh-CN" altLang="en-US" sz="2900" dirty="0"/>
              <a:t>（注：</a:t>
            </a:r>
            <a:r>
              <a:rPr lang="en-US" altLang="zh-CN" sz="2900" dirty="0" err="1"/>
              <a:t>kalloc</a:t>
            </a:r>
            <a:r>
              <a:rPr lang="en-US" altLang="zh-CN" sz="2900" dirty="0"/>
              <a:t> </a:t>
            </a:r>
            <a:r>
              <a:rPr lang="zh-CN" altLang="en-US" sz="2900" dirty="0"/>
              <a:t>和 </a:t>
            </a:r>
            <a:r>
              <a:rPr lang="en-US" altLang="zh-CN" sz="2900" dirty="0" err="1"/>
              <a:t>kfree</a:t>
            </a:r>
            <a:r>
              <a:rPr lang="en-US" altLang="zh-CN" sz="2900" dirty="0"/>
              <a:t> </a:t>
            </a:r>
            <a:r>
              <a:rPr lang="zh-CN" altLang="en-US" sz="2900" dirty="0"/>
              <a:t>均为管理物理内存的函数，在 </a:t>
            </a:r>
            <a:r>
              <a:rPr lang="en-US" altLang="zh-CN" sz="2900" dirty="0"/>
              <a:t>kernel/</a:t>
            </a:r>
            <a:r>
              <a:rPr lang="en-US" altLang="zh-CN" sz="2900" dirty="0" err="1"/>
              <a:t>kalloc.c</a:t>
            </a:r>
            <a:r>
              <a:rPr lang="en-US" altLang="zh-CN" sz="2900" dirty="0"/>
              <a:t> </a:t>
            </a:r>
            <a:r>
              <a:rPr lang="zh-CN" altLang="en-US" sz="2900" dirty="0"/>
              <a:t>中 </a:t>
            </a:r>
            <a:r>
              <a:rPr lang="en-US" altLang="zh-CN" sz="2900" dirty="0" err="1"/>
              <a:t>kalloc</a:t>
            </a:r>
            <a:r>
              <a:rPr lang="en-US" altLang="zh-CN" sz="2900" dirty="0"/>
              <a:t> </a:t>
            </a:r>
            <a:r>
              <a:rPr lang="zh-CN" altLang="en-US" sz="2900" dirty="0"/>
              <a:t>函数专门负责分配一页未用的物理内存并返回，主要操作就是从空闲链表的头部摘下一个节点并返回。</a:t>
            </a:r>
            <a:r>
              <a:rPr lang="en-US" altLang="zh-CN" sz="2900" dirty="0" err="1"/>
              <a:t>kfree</a:t>
            </a:r>
            <a:r>
              <a:rPr lang="en-US" altLang="zh-CN" sz="2900" dirty="0"/>
              <a:t> </a:t>
            </a:r>
            <a:r>
              <a:rPr lang="zh-CN" altLang="en-US" sz="2900" dirty="0"/>
              <a:t>函数使用头插法将页面回收到空闲链表中。）</a:t>
            </a:r>
            <a:endParaRPr lang="zh-CN" altLang="en-US" sz="2900" dirty="0"/>
          </a:p>
          <a:p>
            <a:pPr marL="0" indent="0">
              <a:lnSpc>
                <a:spcPct val="120000"/>
              </a:lnSpc>
              <a:buNone/>
            </a:pPr>
            <a:r>
              <a:rPr lang="en-US" altLang="zh-CN" sz="2900" dirty="0"/>
              <a:t>3. </a:t>
            </a:r>
            <a:r>
              <a:rPr lang="zh-CN" altLang="en-US" sz="2900" dirty="0"/>
              <a:t>修改 </a:t>
            </a:r>
            <a:r>
              <a:rPr lang="en-US" altLang="zh-CN" sz="2900" dirty="0" err="1"/>
              <a:t>uvmcopy</a:t>
            </a:r>
            <a:endParaRPr lang="en-US" altLang="zh-CN" sz="2900" dirty="0"/>
          </a:p>
          <a:p>
            <a:pPr marL="0" indent="0">
              <a:lnSpc>
                <a:spcPct val="120000"/>
              </a:lnSpc>
              <a:buNone/>
            </a:pPr>
            <a:r>
              <a:rPr lang="zh-CN" altLang="en-US" sz="2900" dirty="0"/>
              <a:t>该函数是 </a:t>
            </a:r>
            <a:r>
              <a:rPr lang="en-US" altLang="zh-CN" sz="2900" dirty="0"/>
              <a:t>fork </a:t>
            </a:r>
            <a:r>
              <a:rPr lang="zh-CN" altLang="en-US" sz="2900" dirty="0"/>
              <a:t>时调用的，用来让子进程复制父进程的物理页并映射进子进程的页表中，这里需要修改它，使物理页不再复制，而是让子进程直接映射父进程的物理页。</a:t>
            </a:r>
            <a:endParaRPr lang="zh-CN" altLang="en-US" sz="2900" dirty="0"/>
          </a:p>
          <a:p>
            <a:pPr marL="0" indent="0">
              <a:lnSpc>
                <a:spcPct val="120000"/>
              </a:lnSpc>
              <a:buNone/>
            </a:pPr>
            <a:r>
              <a:rPr lang="en-US" altLang="zh-CN" sz="2900" dirty="0"/>
              <a:t>4. </a:t>
            </a:r>
            <a:r>
              <a:rPr lang="zh-CN" altLang="en-US" sz="2900" dirty="0"/>
              <a:t>在 </a:t>
            </a:r>
            <a:r>
              <a:rPr lang="en-US" altLang="zh-CN" sz="2900" dirty="0"/>
              <a:t>page fault </a:t>
            </a:r>
            <a:r>
              <a:rPr lang="zh-CN" altLang="en-US" sz="2900" dirty="0"/>
              <a:t>触发时进行进行 </a:t>
            </a:r>
            <a:r>
              <a:rPr lang="en-US" altLang="zh-CN" sz="2900" dirty="0"/>
              <a:t>cow copy</a:t>
            </a:r>
            <a:endParaRPr lang="en-US" altLang="zh-CN" sz="2900" dirty="0"/>
          </a:p>
          <a:p>
            <a:pPr marL="0" indent="0">
              <a:lnSpc>
                <a:spcPct val="120000"/>
              </a:lnSpc>
              <a:buNone/>
            </a:pPr>
            <a:r>
              <a:rPr lang="zh-CN" altLang="en-US" sz="2900" dirty="0"/>
              <a:t>修改 </a:t>
            </a:r>
            <a:r>
              <a:rPr lang="en-US" altLang="zh-CN" sz="2900" dirty="0" err="1"/>
              <a:t>usertrap</a:t>
            </a:r>
            <a:r>
              <a:rPr lang="zh-CN" altLang="en-US" sz="2900" dirty="0"/>
              <a:t>，添加 </a:t>
            </a:r>
            <a:r>
              <a:rPr lang="en-US" altLang="zh-CN" sz="2900" dirty="0"/>
              <a:t>cow </a:t>
            </a:r>
            <a:r>
              <a:rPr lang="zh-CN" altLang="en-US" sz="2900" dirty="0"/>
              <a:t>新的分支。将该 </a:t>
            </a:r>
            <a:r>
              <a:rPr lang="en-US" altLang="zh-CN" sz="2900" dirty="0"/>
              <a:t>PTE </a:t>
            </a:r>
            <a:r>
              <a:rPr lang="zh-CN" altLang="en-US" sz="2900" dirty="0"/>
              <a:t>重新映射至新的物理内存，并修改 </a:t>
            </a:r>
            <a:r>
              <a:rPr lang="en-US" altLang="zh-CN" sz="2900" dirty="0"/>
              <a:t>flags</a:t>
            </a:r>
            <a:r>
              <a:rPr lang="zh-CN" altLang="en-US" sz="2900" dirty="0"/>
              <a:t>。</a:t>
            </a:r>
            <a:endParaRPr lang="zh-CN" altLang="en-US" sz="2900" dirty="0"/>
          </a:p>
          <a:p>
            <a:endParaRPr lang="zh-CN" altLang="en-US" dirty="0"/>
          </a:p>
        </p:txBody>
      </p:sp>
      <p:sp>
        <p:nvSpPr>
          <p:cNvPr id="3" name="标题 2"/>
          <p:cNvSpPr>
            <a:spLocks noGrp="1"/>
          </p:cNvSpPr>
          <p:nvPr>
            <p:ph type="title"/>
          </p:nvPr>
        </p:nvSpPr>
        <p:spPr/>
        <p:txBody>
          <a:bodyPr/>
          <a:lstStyle/>
          <a:p>
            <a:r>
              <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j-cs"/>
              </a:rPr>
              <a:t>5. </a:t>
            </a:r>
            <a:r>
              <a:rPr kumimoji="0" lang="zh-CN" altLang="en-US" sz="2400" b="1" i="0" u="none" strike="noStrike" kern="1200" cap="none" spc="0" normalizeH="0" baseline="0" noProof="0" dirty="0">
                <a:ln>
                  <a:noFill/>
                </a:ln>
                <a:solidFill>
                  <a:srgbClr val="000000"/>
                </a:solidFill>
                <a:effectLst/>
                <a:uLnTx/>
                <a:uFillTx/>
                <a:latin typeface="Arial" panose="020B0604020202090204"/>
                <a:ea typeface="微软雅黑"/>
                <a:cs typeface="+mj-cs"/>
              </a:rPr>
              <a:t>若要在 </a:t>
            </a:r>
            <a:r>
              <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j-cs"/>
              </a:rPr>
              <a:t>xv6 </a:t>
            </a:r>
            <a:r>
              <a:rPr kumimoji="0" lang="zh-CN" altLang="en-US" sz="2400" b="1" i="0" u="none" strike="noStrike" kern="1200" cap="none" spc="0" normalizeH="0" baseline="0" noProof="0" dirty="0">
                <a:ln>
                  <a:noFill/>
                </a:ln>
                <a:solidFill>
                  <a:srgbClr val="000000"/>
                </a:solidFill>
                <a:effectLst/>
                <a:uLnTx/>
                <a:uFillTx/>
                <a:latin typeface="Arial" panose="020B0604020202090204"/>
                <a:ea typeface="微软雅黑"/>
                <a:cs typeface="+mj-cs"/>
              </a:rPr>
              <a:t>中实现 </a:t>
            </a:r>
            <a:r>
              <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j-cs"/>
              </a:rPr>
              <a:t>fork() </a:t>
            </a:r>
            <a:r>
              <a:rPr kumimoji="0" lang="zh-CN" altLang="en-US" sz="2400" b="1" i="0" u="none" strike="noStrike" kern="1200" cap="none" spc="0" normalizeH="0" baseline="0" noProof="0" dirty="0">
                <a:ln>
                  <a:noFill/>
                </a:ln>
                <a:solidFill>
                  <a:srgbClr val="000000"/>
                </a:solidFill>
                <a:effectLst/>
                <a:uLnTx/>
                <a:uFillTx/>
                <a:latin typeface="Arial" panose="020B0604020202090204"/>
                <a:ea typeface="微软雅黑"/>
                <a:cs typeface="+mj-cs"/>
              </a:rPr>
              <a:t>的 </a:t>
            </a:r>
            <a:r>
              <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j-cs"/>
              </a:rPr>
              <a:t>Copy-on-Write </a:t>
            </a:r>
            <a:r>
              <a:rPr kumimoji="0" lang="zh-CN" altLang="en-US" sz="2400" b="1" i="0" u="none" strike="noStrike" kern="1200" cap="none" spc="0" normalizeH="0" baseline="0" noProof="0" dirty="0">
                <a:ln>
                  <a:noFill/>
                </a:ln>
                <a:solidFill>
                  <a:srgbClr val="000000"/>
                </a:solidFill>
                <a:effectLst/>
                <a:uLnTx/>
                <a:uFillTx/>
                <a:latin typeface="Arial" panose="020B0604020202090204"/>
                <a:ea typeface="微软雅黑"/>
                <a:cs typeface="+mj-cs"/>
              </a:rPr>
              <a:t>功能，可以如何修改逻辑？简要阐述思路即可。（提示：可结合前几问的内容进行思考）</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6" name="TextBox 25"/>
          <p:cNvSpPr txBox="1">
            <a:spLocks noChangeArrowheads="1"/>
          </p:cNvSpPr>
          <p:nvPr/>
        </p:nvSpPr>
        <p:spPr bwMode="auto">
          <a:xfrm>
            <a:off x="3703777" y="2860612"/>
            <a:ext cx="8413637" cy="13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lvl="0" defTabSz="913765" eaLnBrk="1" fontAlgn="base" hangingPunct="1">
              <a:spcBef>
                <a:spcPct val="0"/>
              </a:spcBef>
              <a:spcAft>
                <a:spcPct val="0"/>
              </a:spcAft>
              <a:defRPr/>
            </a:pPr>
            <a:r>
              <a:rPr lang="zh-CN" altLang="en-US" sz="4000" b="1" noProof="0" dirty="0">
                <a:solidFill>
                  <a:srgbClr val="FDCB34"/>
                </a:solidFill>
                <a:latin typeface="微软雅黑" panose="020B0503020204020204" pitchFamily="34" charset="-122"/>
                <a:ea typeface="微软雅黑" panose="020B0503020204020204" pitchFamily="34" charset="-122"/>
              </a:rPr>
              <a:t>进阶题：</a:t>
            </a:r>
            <a:r>
              <a:rPr lang="en-US" altLang="zh-CN" sz="4000" b="1" dirty="0">
                <a:solidFill>
                  <a:srgbClr val="FDCB34"/>
                </a:solidFill>
                <a:latin typeface="微软雅黑" panose="020B0503020204020204" pitchFamily="34" charset="-122"/>
                <a:ea typeface="微软雅黑" panose="020B0503020204020204" pitchFamily="34" charset="-122"/>
              </a:rPr>
              <a:t>Linux page fault</a:t>
            </a:r>
            <a:r>
              <a:rPr lang="zh-CN" altLang="en-US" sz="4000" b="1" dirty="0">
                <a:solidFill>
                  <a:srgbClr val="FDCB34"/>
                </a:solidFill>
                <a:latin typeface="微软雅黑" panose="020B0503020204020204" pitchFamily="34" charset="-122"/>
                <a:ea typeface="微软雅黑" panose="020B0503020204020204" pitchFamily="34" charset="-122"/>
              </a:rPr>
              <a:t>中断处理</a:t>
            </a:r>
            <a:endParaRPr lang="zh-CN" altLang="en-US" sz="4000" b="1" dirty="0">
              <a:solidFill>
                <a:srgbClr val="FDCB34"/>
              </a:solidFill>
              <a:latin typeface="微软雅黑" panose="020B0503020204020204" pitchFamily="34" charset="-122"/>
              <a:ea typeface="微软雅黑" panose="020B0503020204020204" pitchFamily="34" charset="-122"/>
            </a:endParaRPr>
          </a:p>
          <a:p>
            <a:pPr marL="0" marR="0" lvl="0" indent="0" algn="l" defTabSz="913765" rtl="0" eaLnBrk="1" fontAlgn="base" latinLnBrk="0" hangingPunct="1">
              <a:lnSpc>
                <a:spcPct val="10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06</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en-US" altLang="zh-CN" dirty="0"/>
              <a:t>Linux </a:t>
            </a:r>
            <a:r>
              <a:rPr lang="zh-CN" altLang="en-US" dirty="0"/>
              <a:t>在处理 </a:t>
            </a:r>
            <a:r>
              <a:rPr lang="en-US" altLang="zh-CN" dirty="0"/>
              <a:t>page fault </a:t>
            </a:r>
            <a:r>
              <a:rPr lang="zh-CN" altLang="en-US" dirty="0"/>
              <a:t>中断时，会调用 </a:t>
            </a:r>
            <a:r>
              <a:rPr lang="en-US" altLang="zh-CN" dirty="0" err="1"/>
              <a:t>handle_mm_fault</a:t>
            </a:r>
            <a:r>
              <a:rPr lang="en-US" altLang="zh-CN" dirty="0"/>
              <a:t>()</a:t>
            </a:r>
            <a:r>
              <a:rPr lang="zh-CN" altLang="en-US" dirty="0"/>
              <a:t>函数来处理。</a:t>
            </a:r>
            <a:endParaRPr lang="en-US" altLang="zh-CN" dirty="0"/>
          </a:p>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r>
              <a:rPr lang="zh-CN" altLang="en-US" dirty="0"/>
              <a:t>该函数接受四个参数：</a:t>
            </a:r>
            <a:r>
              <a:rPr lang="en-US" altLang="zh-CN" dirty="0" err="1"/>
              <a:t>vma</a:t>
            </a:r>
            <a:r>
              <a:rPr lang="zh-CN" altLang="en-US" dirty="0"/>
              <a:t>为虚拟内存区域，</a:t>
            </a:r>
            <a:r>
              <a:rPr lang="en-US" altLang="zh-CN" dirty="0"/>
              <a:t>address</a:t>
            </a:r>
            <a:r>
              <a:rPr lang="zh-CN" altLang="en-US" dirty="0"/>
              <a:t>为出现故障的虚拟地址，</a:t>
            </a:r>
            <a:r>
              <a:rPr lang="en-US" altLang="zh-CN" dirty="0"/>
              <a:t>flags</a:t>
            </a:r>
            <a:r>
              <a:rPr lang="zh-CN" altLang="en-US" dirty="0"/>
              <a:t>为故障标志，</a:t>
            </a:r>
            <a:r>
              <a:rPr lang="en-US" altLang="zh-CN" dirty="0"/>
              <a:t>regs</a:t>
            </a:r>
            <a:r>
              <a:rPr lang="zh-CN" altLang="en-US" dirty="0"/>
              <a:t>为寄存器状态。</a:t>
            </a:r>
            <a:endParaRPr lang="en-US" altLang="zh-CN" dirty="0"/>
          </a:p>
          <a:p>
            <a:pPr marL="0" indent="0">
              <a:lnSpc>
                <a:spcPct val="100000"/>
              </a:lnSpc>
              <a:buNone/>
            </a:pPr>
            <a:endParaRPr lang="en-US" altLang="zh-CN" dirty="0"/>
          </a:p>
          <a:p>
            <a:pPr marL="0" indent="0">
              <a:lnSpc>
                <a:spcPct val="100000"/>
              </a:lnSpc>
              <a:buNone/>
            </a:pPr>
            <a:r>
              <a:rPr lang="zh-CN" altLang="en-US" dirty="0"/>
              <a:t>其具体的操作详见下文分析。</a:t>
            </a:r>
            <a:endParaRPr lang="en-US" altLang="zh-CN" dirty="0"/>
          </a:p>
        </p:txBody>
      </p:sp>
      <p:sp>
        <p:nvSpPr>
          <p:cNvPr id="3" name="标题 2"/>
          <p:cNvSpPr>
            <a:spLocks noGrp="1"/>
          </p:cNvSpPr>
          <p:nvPr>
            <p:ph type="title"/>
          </p:nvPr>
        </p:nvSpPr>
        <p:spPr/>
        <p:txBody>
          <a:bodyPr>
            <a:noAutofit/>
          </a:bodyPr>
          <a:lstStyle/>
          <a:p>
            <a:r>
              <a:rPr lang="en-US" altLang="zh-CN" sz="3200" dirty="0">
                <a:latin typeface="+mn-lt"/>
              </a:rPr>
              <a:t>6. Linux </a:t>
            </a:r>
            <a:r>
              <a:rPr lang="zh-CN" altLang="en-US" sz="3200" dirty="0">
                <a:latin typeface="+mn-lt"/>
              </a:rPr>
              <a:t>如何处理 </a:t>
            </a:r>
            <a:r>
              <a:rPr lang="en-US" altLang="zh-CN" sz="3200" dirty="0">
                <a:latin typeface="+mn-lt"/>
              </a:rPr>
              <a:t>page fault </a:t>
            </a:r>
            <a:r>
              <a:rPr lang="zh-CN" altLang="en-US" sz="3200" dirty="0">
                <a:latin typeface="+mn-lt"/>
              </a:rPr>
              <a:t>中断？请结合相关源码 </a:t>
            </a:r>
            <a:r>
              <a:rPr lang="en-US" altLang="zh-CN" sz="3200" dirty="0">
                <a:latin typeface="+mn-lt"/>
              </a:rPr>
              <a:t>[ mm/</a:t>
            </a:r>
            <a:r>
              <a:rPr lang="en-US" altLang="zh-CN" sz="3200" dirty="0" err="1">
                <a:latin typeface="+mn-lt"/>
              </a:rPr>
              <a:t>memory.c</a:t>
            </a:r>
            <a:r>
              <a:rPr lang="en-US" altLang="zh-CN" sz="3200" dirty="0">
                <a:latin typeface="+mn-lt"/>
              </a:rPr>
              <a:t> ] </a:t>
            </a:r>
            <a:r>
              <a:rPr lang="zh-CN" altLang="en-US" sz="3200" dirty="0">
                <a:latin typeface="+mn-lt"/>
              </a:rPr>
              <a:t>进行分析。</a:t>
            </a:r>
            <a:endParaRPr lang="zh-CN" altLang="en-US" sz="3200" dirty="0">
              <a:latin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276474"/>
            <a:ext cx="9972675" cy="6643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32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sp>
        <p:nvSpPr>
          <p:cNvPr id="7" name="内容占位符 6"/>
          <p:cNvSpPr>
            <a:spLocks noGrp="1"/>
          </p:cNvSpPr>
          <p:nvPr>
            <p:ph idx="1"/>
          </p:nvPr>
        </p:nvSpPr>
        <p:spPr>
          <a:xfrm>
            <a:off x="838200" y="2876549"/>
            <a:ext cx="10515600" cy="3554275"/>
          </a:xfrm>
        </p:spPr>
        <p:txBody>
          <a:bodyPr/>
          <a:lstStyle/>
          <a:p>
            <a:endParaRPr lang="en-US" altLang="zh-CN" dirty="0"/>
          </a:p>
          <a:p>
            <a:pPr marL="0" indent="0">
              <a:buNone/>
            </a:pPr>
            <a:r>
              <a:rPr lang="zh-CN" altLang="en-US" dirty="0"/>
              <a:t>通过 </a:t>
            </a:r>
            <a:r>
              <a:rPr lang="en-US" altLang="zh-CN" dirty="0"/>
              <a:t>mm </a:t>
            </a:r>
            <a:r>
              <a:rPr lang="zh-CN" altLang="en-US" dirty="0"/>
              <a:t>变量获取虚拟内存区域的关联内存管理结构。</a:t>
            </a:r>
            <a:endParaRPr lang="zh-CN" altLang="en-US" dirty="0"/>
          </a:p>
          <a:p>
            <a:pPr marL="0" indent="0">
              <a:buNone/>
            </a:pPr>
            <a:r>
              <a:rPr lang="en-US" altLang="zh-CN" dirty="0" err="1"/>
              <a:t>vm_fault_t</a:t>
            </a:r>
            <a:r>
              <a:rPr lang="en-US" altLang="zh-CN" dirty="0"/>
              <a:t> </a:t>
            </a:r>
            <a:r>
              <a:rPr lang="zh-CN" altLang="en-US" dirty="0"/>
              <a:t>类型的变量 </a:t>
            </a:r>
            <a:r>
              <a:rPr lang="en-US" altLang="zh-CN" dirty="0"/>
              <a:t>ret </a:t>
            </a:r>
            <a:r>
              <a:rPr lang="zh-CN" altLang="en-US" dirty="0"/>
              <a:t>用于存储函数的返回值。</a:t>
            </a:r>
            <a:endParaRPr lang="zh-CN" altLang="en-US" dirty="0"/>
          </a:p>
          <a:p>
            <a:pPr marL="0" indent="0">
              <a:buNone/>
            </a:pPr>
            <a:r>
              <a:rPr lang="en-US" altLang="zh-CN" dirty="0"/>
              <a:t>__</a:t>
            </a:r>
            <a:r>
              <a:rPr lang="en-US" altLang="zh-CN" dirty="0" err="1"/>
              <a:t>set_current_state</a:t>
            </a:r>
            <a:r>
              <a:rPr lang="en-US" altLang="zh-CN" dirty="0"/>
              <a:t>(TASK_RUNNING) </a:t>
            </a:r>
            <a:r>
              <a:rPr lang="zh-CN" altLang="en-US" dirty="0"/>
              <a:t>则是将当前进程状态设置为运行状态。</a:t>
            </a:r>
            <a:endParaRPr lang="zh-CN" altLang="en-US"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8555" y="1362074"/>
            <a:ext cx="7214890" cy="17811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32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sp>
        <p:nvSpPr>
          <p:cNvPr id="7" name="内容占位符 6"/>
          <p:cNvSpPr>
            <a:spLocks noGrp="1"/>
          </p:cNvSpPr>
          <p:nvPr>
            <p:ph idx="1"/>
          </p:nvPr>
        </p:nvSpPr>
        <p:spPr>
          <a:xfrm>
            <a:off x="838200" y="4095750"/>
            <a:ext cx="10515600" cy="2306500"/>
          </a:xfrm>
        </p:spPr>
        <p:txBody>
          <a:bodyPr/>
          <a:lstStyle/>
          <a:p>
            <a:pPr marL="0" indent="0">
              <a:buNone/>
            </a:pPr>
            <a:r>
              <a:rPr lang="en-US" altLang="zh-CN" dirty="0" err="1"/>
              <a:t>sanitize_fault_flags</a:t>
            </a:r>
            <a:r>
              <a:rPr lang="zh-CN" altLang="en-US" dirty="0"/>
              <a:t>函数用于检查和处理故障标志，返回值存储在 </a:t>
            </a:r>
            <a:r>
              <a:rPr lang="en-US" altLang="zh-CN" dirty="0"/>
              <a:t>ret </a:t>
            </a:r>
            <a:r>
              <a:rPr lang="zh-CN" altLang="en-US" dirty="0"/>
              <a:t>中。如果有错误发生，跳转到 </a:t>
            </a:r>
            <a:r>
              <a:rPr lang="en-US" altLang="zh-CN" dirty="0"/>
              <a:t>out </a:t>
            </a:r>
            <a:r>
              <a:rPr lang="zh-CN" altLang="en-US" dirty="0"/>
              <a:t>标签。</a:t>
            </a:r>
            <a:endParaRPr lang="en-US" altLang="zh-CN" dirty="0"/>
          </a:p>
          <a:p>
            <a:pPr marL="0" indent="0">
              <a:buNone/>
            </a:pPr>
            <a:r>
              <a:rPr lang="en-US" altLang="zh-CN" dirty="0" err="1"/>
              <a:t>arch_vma_access_permitted</a:t>
            </a:r>
            <a:r>
              <a:rPr lang="zh-CN" altLang="en-US" dirty="0"/>
              <a:t>函数检查虚拟内存区域是否允许指定类型的访问。如果不允许，将返回 </a:t>
            </a:r>
            <a:r>
              <a:rPr lang="en-US" altLang="zh-CN" dirty="0"/>
              <a:t>VM_FAULT_SIGSEGV</a:t>
            </a:r>
            <a:r>
              <a:rPr lang="zh-CN" altLang="en-US" dirty="0"/>
              <a:t>，并跳转到 </a:t>
            </a:r>
            <a:r>
              <a:rPr lang="en-US" altLang="zh-CN" dirty="0"/>
              <a:t>out </a:t>
            </a:r>
            <a:r>
              <a:rPr lang="zh-CN" altLang="en-US" dirty="0"/>
              <a:t>标签。</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5100" y="1368020"/>
            <a:ext cx="6462174" cy="23064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32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sp>
        <p:nvSpPr>
          <p:cNvPr id="7" name="内容占位符 6"/>
          <p:cNvSpPr>
            <a:spLocks noGrp="1"/>
          </p:cNvSpPr>
          <p:nvPr>
            <p:ph idx="1"/>
          </p:nvPr>
        </p:nvSpPr>
        <p:spPr>
          <a:xfrm>
            <a:off x="6334125" y="1219200"/>
            <a:ext cx="5438775" cy="5086349"/>
          </a:xfrm>
        </p:spPr>
        <p:txBody>
          <a:bodyPr>
            <a:normAutofit fontScale="92500" lnSpcReduction="10000"/>
          </a:bodyPr>
          <a:lstStyle/>
          <a:p>
            <a:pPr marL="0" indent="0">
              <a:lnSpc>
                <a:spcPct val="100000"/>
              </a:lnSpc>
              <a:buNone/>
            </a:pPr>
            <a:r>
              <a:rPr lang="zh-CN" altLang="en-US" dirty="0"/>
              <a:t>如果是用户空间的故障，进入</a:t>
            </a:r>
            <a:r>
              <a:rPr lang="en-US" altLang="zh-CN" dirty="0" err="1"/>
              <a:t>mem_cgroup_enter_user_fault</a:t>
            </a:r>
            <a:r>
              <a:rPr lang="zh-CN" altLang="en-US" dirty="0"/>
              <a:t>函数，用于用户空间内存控制组的错误处理。</a:t>
            </a:r>
            <a:endParaRPr lang="en-US" altLang="zh-CN" dirty="0"/>
          </a:p>
          <a:p>
            <a:pPr marL="0" indent="0">
              <a:lnSpc>
                <a:spcPct val="100000"/>
              </a:lnSpc>
              <a:buNone/>
            </a:pPr>
            <a:r>
              <a:rPr lang="en-US" altLang="zh-CN" dirty="0" err="1"/>
              <a:t>lru_gen_enter_fault</a:t>
            </a:r>
            <a:r>
              <a:rPr lang="zh-CN" altLang="en-US" dirty="0"/>
              <a:t>函数进入页面缓存的错误处理。</a:t>
            </a:r>
            <a:endParaRPr lang="en-US" altLang="zh-CN" dirty="0"/>
          </a:p>
          <a:p>
            <a:pPr marL="0" indent="0">
              <a:lnSpc>
                <a:spcPct val="100000"/>
              </a:lnSpc>
              <a:buNone/>
            </a:pPr>
            <a:r>
              <a:rPr lang="zh-CN" altLang="en-US" dirty="0"/>
              <a:t>根据是否是大页面，选择相应的错误处理。如果是大页面，则调用 </a:t>
            </a:r>
            <a:r>
              <a:rPr lang="en-US" altLang="zh-CN" dirty="0" err="1"/>
              <a:t>hugetlb_fault</a:t>
            </a:r>
            <a:r>
              <a:rPr lang="zh-CN" altLang="en-US" dirty="0"/>
              <a:t>函数处理，否则调用 </a:t>
            </a:r>
            <a:r>
              <a:rPr lang="en-US" altLang="zh-CN" dirty="0"/>
              <a:t>__</a:t>
            </a:r>
            <a:r>
              <a:rPr lang="en-US" altLang="zh-CN" dirty="0" err="1"/>
              <a:t>handle_mm_fault</a:t>
            </a:r>
            <a:r>
              <a:rPr lang="zh-CN" altLang="en-US" dirty="0"/>
              <a:t>函数处理。</a:t>
            </a:r>
            <a:endParaRPr lang="en-US" altLang="zh-CN" dirty="0"/>
          </a:p>
          <a:p>
            <a:pPr marL="0" indent="0">
              <a:lnSpc>
                <a:spcPct val="100000"/>
              </a:lnSpc>
              <a:buNone/>
            </a:pPr>
            <a:r>
              <a:rPr lang="en-US" altLang="zh-CN" dirty="0" err="1"/>
              <a:t>lru_gen_exit_fault</a:t>
            </a:r>
            <a:r>
              <a:rPr lang="zh-CN" altLang="en-US" dirty="0"/>
              <a:t>函数退出页面缓存的错误处理。</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975" y="1809750"/>
            <a:ext cx="6153150" cy="3238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32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32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32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sp>
        <p:nvSpPr>
          <p:cNvPr id="7" name="内容占位符 6"/>
          <p:cNvSpPr>
            <a:spLocks noGrp="1"/>
          </p:cNvSpPr>
          <p:nvPr>
            <p:ph idx="1"/>
          </p:nvPr>
        </p:nvSpPr>
        <p:spPr>
          <a:xfrm>
            <a:off x="942975" y="3955729"/>
            <a:ext cx="10515600" cy="2420800"/>
          </a:xfrm>
        </p:spPr>
        <p:txBody>
          <a:bodyPr/>
          <a:lstStyle/>
          <a:p>
            <a:pPr marL="0" indent="0">
              <a:lnSpc>
                <a:spcPct val="100000"/>
              </a:lnSpc>
              <a:buNone/>
            </a:pPr>
            <a:r>
              <a:rPr lang="zh-CN" altLang="en-US" dirty="0"/>
              <a:t>如果是用户空间的故障，调用</a:t>
            </a:r>
            <a:r>
              <a:rPr lang="en-US" altLang="zh-CN" dirty="0" err="1"/>
              <a:t>mem_cgroup_exit_user_fault</a:t>
            </a:r>
            <a:r>
              <a:rPr lang="zh-CN" altLang="en-US" dirty="0"/>
              <a:t>退出用户空间内存控制组的错误处理。如果发生了内存分配失败但不是由于 </a:t>
            </a:r>
            <a:r>
              <a:rPr lang="en-US" altLang="zh-CN" dirty="0"/>
              <a:t>OOM</a:t>
            </a:r>
            <a:r>
              <a:rPr lang="zh-CN" altLang="en-US" dirty="0"/>
              <a:t>（</a:t>
            </a:r>
            <a:r>
              <a:rPr lang="en-US" altLang="zh-CN" dirty="0"/>
              <a:t>Out of Memory</a:t>
            </a:r>
            <a:r>
              <a:rPr lang="zh-CN" altLang="en-US" dirty="0"/>
              <a:t>）引起的，调用</a:t>
            </a:r>
            <a:r>
              <a:rPr lang="en-US" altLang="zh-CN" dirty="0" err="1"/>
              <a:t>mem_cgroup_oom_synchronize</a:t>
            </a:r>
            <a:r>
              <a:rPr lang="zh-CN" altLang="en-US" dirty="0"/>
              <a:t>函数同步内存控制组的 </a:t>
            </a:r>
            <a:r>
              <a:rPr lang="en-US" altLang="zh-CN" dirty="0"/>
              <a:t>OOM </a:t>
            </a:r>
            <a:r>
              <a:rPr lang="zh-CN" altLang="en-US" dirty="0"/>
              <a:t>状态。</a:t>
            </a:r>
            <a:endParaRPr lang="en-US" altLang="zh-CN" dirty="0"/>
          </a:p>
          <a:p>
            <a:pPr marL="0" indent="0">
              <a:buNone/>
            </a:pP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2250" y="1587096"/>
            <a:ext cx="6191250" cy="21526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62025" y="3692579"/>
            <a:ext cx="10515600" cy="2487475"/>
          </a:xfrm>
        </p:spPr>
        <p:txBody>
          <a:bodyPr>
            <a:normAutofit fontScale="92500"/>
          </a:bodyPr>
          <a:lstStyle/>
          <a:p>
            <a:pPr marL="0" indent="0">
              <a:lnSpc>
                <a:spcPct val="110000"/>
              </a:lnSpc>
              <a:buNone/>
            </a:pPr>
            <a:r>
              <a:rPr lang="en-US" altLang="zh-CN" dirty="0"/>
              <a:t>out </a:t>
            </a:r>
            <a:r>
              <a:rPr lang="zh-CN" altLang="en-US" dirty="0"/>
              <a:t>标签下的代码用于处理错误返回。</a:t>
            </a:r>
            <a:r>
              <a:rPr lang="en-US" altLang="zh-CN" dirty="0" err="1"/>
              <a:t>mm_account_fault</a:t>
            </a:r>
            <a:r>
              <a:rPr lang="en-US" altLang="zh-CN" dirty="0"/>
              <a:t> </a:t>
            </a:r>
            <a:r>
              <a:rPr lang="zh-CN" altLang="en-US" dirty="0"/>
              <a:t>函数用于记录故障的发生，包括调用方的内存管理结构、寄存器状态、故障地址、故障标志和返回值。</a:t>
            </a:r>
            <a:endParaRPr lang="zh-CN" altLang="en-US" dirty="0"/>
          </a:p>
          <a:p>
            <a:pPr marL="0" indent="0">
              <a:lnSpc>
                <a:spcPct val="110000"/>
              </a:lnSpc>
              <a:buNone/>
            </a:pPr>
            <a:r>
              <a:rPr lang="zh-CN" altLang="en-US" dirty="0"/>
              <a:t>上述这个函数是 </a:t>
            </a:r>
            <a:r>
              <a:rPr lang="en-US" altLang="zh-CN" dirty="0"/>
              <a:t>Linux </a:t>
            </a:r>
            <a:r>
              <a:rPr lang="zh-CN" altLang="en-US" dirty="0"/>
              <a:t>内核中用于处理内存页错误的核心逻辑，通过各种条件判断和处理流程来保证对不同情况的内存错误进行正确处理。</a:t>
            </a:r>
            <a:endParaRPr lang="zh-CN" altLang="en-US" dirty="0"/>
          </a:p>
        </p:txBody>
      </p:sp>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33787" y="1841446"/>
            <a:ext cx="4924425" cy="1323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6" name="TextBox 25"/>
          <p:cNvSpPr txBox="1">
            <a:spLocks noChangeArrowheads="1"/>
          </p:cNvSpPr>
          <p:nvPr/>
        </p:nvSpPr>
        <p:spPr bwMode="auto">
          <a:xfrm>
            <a:off x="4286363" y="2706145"/>
            <a:ext cx="550806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lvl="0" defTabSz="913765" eaLnBrk="1" fontAlgn="base" hangingPunct="1">
              <a:spcBef>
                <a:spcPct val="0"/>
              </a:spcBef>
              <a:spcAft>
                <a:spcPct val="0"/>
              </a:spcAft>
              <a:defRPr/>
            </a:pPr>
            <a:r>
              <a:rPr lang="en-US" altLang="zh-CN" sz="6000" b="1" dirty="0" err="1">
                <a:solidFill>
                  <a:srgbClr val="FDCB34"/>
                </a:solidFill>
                <a:latin typeface="微软雅黑" panose="020B0503020204020204" pitchFamily="34" charset="-122"/>
                <a:ea typeface="微软雅黑" panose="020B0503020204020204" pitchFamily="34" charset="-122"/>
              </a:rPr>
              <a:t>uvmalloc</a:t>
            </a:r>
            <a:r>
              <a:rPr lang="en-US" altLang="zh-CN" sz="6000" b="1" dirty="0">
                <a:solidFill>
                  <a:srgbClr val="FDCB34"/>
                </a:solidFill>
                <a:latin typeface="微软雅黑" panose="020B0503020204020204" pitchFamily="34" charset="-122"/>
                <a:ea typeface="微软雅黑" panose="020B0503020204020204" pitchFamily="34" charset="-122"/>
              </a:rPr>
              <a:t>()</a:t>
            </a:r>
            <a:endParaRPr lang="en-US" altLang="zh-CN" sz="6000" b="1" dirty="0">
              <a:solidFill>
                <a:srgbClr val="FDCB34"/>
              </a:solidFill>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zh-CN" altLang="en-US" dirty="0"/>
              <a:t>接下来我们来看</a:t>
            </a:r>
            <a:r>
              <a:rPr lang="en-US" altLang="zh-CN" dirty="0" err="1"/>
              <a:t>handle_mm_fault</a:t>
            </a:r>
            <a:r>
              <a:rPr lang="zh-CN" altLang="en-US" dirty="0"/>
              <a:t>函数调用的</a:t>
            </a:r>
            <a:r>
              <a:rPr lang="en-US" altLang="zh-CN" dirty="0"/>
              <a:t>__</a:t>
            </a:r>
            <a:r>
              <a:rPr lang="en-US" altLang="zh-CN" dirty="0" err="1"/>
              <a:t>handle_mm_fault</a:t>
            </a:r>
            <a:r>
              <a:rPr lang="zh-CN" altLang="en-US" dirty="0"/>
              <a:t>函数的基本实现：</a:t>
            </a:r>
            <a:endParaRPr lang="en-US" altLang="zh-CN" dirty="0"/>
          </a:p>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r>
              <a:rPr lang="zh-CN" altLang="en-US" dirty="0"/>
              <a:t>该函数接受三个参数：虚拟内存区域结构体 </a:t>
            </a:r>
            <a:r>
              <a:rPr lang="en-US" altLang="zh-CN" dirty="0" err="1"/>
              <a:t>vma</a:t>
            </a:r>
            <a:r>
              <a:rPr lang="zh-CN" altLang="en-US" dirty="0"/>
              <a:t>，发生</a:t>
            </a:r>
            <a:r>
              <a:rPr lang="en-US" altLang="zh-CN" dirty="0"/>
              <a:t>page fault</a:t>
            </a:r>
            <a:r>
              <a:rPr lang="zh-CN" altLang="en-US" dirty="0"/>
              <a:t>的虚拟地址 </a:t>
            </a:r>
            <a:r>
              <a:rPr lang="en-US" altLang="zh-CN" dirty="0"/>
              <a:t>address</a:t>
            </a:r>
            <a:r>
              <a:rPr lang="zh-CN" altLang="en-US" dirty="0"/>
              <a:t>，以及页面错误标志 </a:t>
            </a:r>
            <a:r>
              <a:rPr lang="en-US" altLang="zh-CN" dirty="0"/>
              <a:t>flags</a:t>
            </a:r>
            <a:r>
              <a:rPr lang="zh-CN" altLang="en-US" dirty="0"/>
              <a:t>。</a:t>
            </a: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2117" y="2343150"/>
            <a:ext cx="9161066" cy="7810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3981450"/>
            <a:ext cx="10515600" cy="2420800"/>
          </a:xfrm>
        </p:spPr>
        <p:txBody>
          <a:bodyPr>
            <a:normAutofit/>
          </a:bodyPr>
          <a:lstStyle/>
          <a:p>
            <a:pPr marL="0" indent="0">
              <a:buNone/>
            </a:pPr>
            <a:r>
              <a:rPr lang="zh-CN" altLang="en-US" dirty="0"/>
              <a:t>该函数首先创建了一个 </a:t>
            </a:r>
            <a:r>
              <a:rPr lang="en-US" altLang="zh-CN" dirty="0"/>
              <a:t>struct </a:t>
            </a:r>
            <a:r>
              <a:rPr lang="en-US" altLang="zh-CN" dirty="0" err="1"/>
              <a:t>vm_fault</a:t>
            </a:r>
            <a:r>
              <a:rPr lang="en-US" altLang="zh-CN" dirty="0"/>
              <a:t> </a:t>
            </a:r>
            <a:r>
              <a:rPr lang="zh-CN" altLang="en-US" dirty="0"/>
              <a:t>结构体变量 </a:t>
            </a:r>
            <a:r>
              <a:rPr lang="en-US" altLang="zh-CN" dirty="0" err="1"/>
              <a:t>vmf</a:t>
            </a:r>
            <a:r>
              <a:rPr lang="zh-CN" altLang="en-US" dirty="0"/>
              <a:t>，用来保存有关 </a:t>
            </a:r>
            <a:r>
              <a:rPr lang="en-US" altLang="zh-CN" dirty="0"/>
              <a:t>page fault </a:t>
            </a:r>
            <a:r>
              <a:rPr lang="zh-CN" altLang="en-US" dirty="0"/>
              <a:t>的信息。然后将各个信息填充到</a:t>
            </a:r>
            <a:r>
              <a:rPr lang="en-US" altLang="zh-CN" dirty="0" err="1"/>
              <a:t>vmf</a:t>
            </a:r>
            <a:r>
              <a:rPr lang="en-US" altLang="zh-CN" dirty="0"/>
              <a:t> </a:t>
            </a:r>
            <a:r>
              <a:rPr lang="zh-CN" altLang="en-US" dirty="0"/>
              <a:t>结构体中。包括虚拟内存区域结构体（</a:t>
            </a:r>
            <a:r>
              <a:rPr lang="en-US" altLang="zh-CN" dirty="0" err="1"/>
              <a:t>vma</a:t>
            </a:r>
            <a:r>
              <a:rPr lang="zh-CN" altLang="en-US" dirty="0"/>
              <a:t>）、线性地址（</a:t>
            </a:r>
            <a:r>
              <a:rPr lang="en-US" altLang="zh-CN" dirty="0"/>
              <a:t>address</a:t>
            </a:r>
            <a:r>
              <a:rPr lang="zh-CN" altLang="en-US" dirty="0"/>
              <a:t>）、标志位（</a:t>
            </a:r>
            <a:r>
              <a:rPr lang="en-US" altLang="zh-CN" dirty="0"/>
              <a:t>flags</a:t>
            </a:r>
            <a:r>
              <a:rPr lang="zh-CN" altLang="en-US" dirty="0"/>
              <a:t>）、页表索引（</a:t>
            </a:r>
            <a:r>
              <a:rPr lang="en-US" altLang="zh-CN" dirty="0" err="1"/>
              <a:t>pgoff</a:t>
            </a:r>
            <a:r>
              <a:rPr lang="zh-CN" altLang="en-US" dirty="0"/>
              <a:t>）和 </a:t>
            </a:r>
            <a:r>
              <a:rPr lang="en-US" altLang="zh-CN" dirty="0" err="1"/>
              <a:t>gfp_mask</a:t>
            </a:r>
            <a:r>
              <a:rPr lang="zh-CN" altLang="en-US" dirty="0"/>
              <a:t>（用于分配页面的标志）等。</a:t>
            </a:r>
            <a:endParaRPr lang="zh-CN" altLang="en-US" dirty="0"/>
          </a:p>
        </p:txBody>
      </p:sp>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6537" y="1418915"/>
            <a:ext cx="6187867" cy="21651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3895726"/>
            <a:ext cx="10515600" cy="2506524"/>
          </a:xfrm>
        </p:spPr>
        <p:txBody>
          <a:bodyPr>
            <a:normAutofit/>
          </a:bodyPr>
          <a:lstStyle/>
          <a:p>
            <a:r>
              <a:rPr lang="zh-CN" altLang="en-US" dirty="0"/>
              <a:t>获取与虚拟内存区域相关联的内存管理结构 </a:t>
            </a:r>
            <a:r>
              <a:rPr lang="en-US" altLang="zh-CN" dirty="0"/>
              <a:t>mm</a:t>
            </a:r>
            <a:r>
              <a:rPr lang="zh-CN" altLang="en-US" dirty="0"/>
              <a:t>。之后获取虚拟内存区域的标志，用于判断页面属性。</a:t>
            </a:r>
            <a:endParaRPr lang="en-US" altLang="zh-CN" dirty="0"/>
          </a:p>
          <a:p>
            <a:r>
              <a:rPr lang="zh-CN" altLang="en-US" dirty="0"/>
              <a:t>获取四级页表项（</a:t>
            </a:r>
            <a:r>
              <a:rPr lang="en-US" altLang="zh-CN" dirty="0" err="1"/>
              <a:t>pgd</a:t>
            </a:r>
            <a:r>
              <a:rPr lang="zh-CN" altLang="en-US" dirty="0"/>
              <a:t>）并分配一级页表项（</a:t>
            </a:r>
            <a:r>
              <a:rPr lang="en-US" altLang="zh-CN" dirty="0"/>
              <a:t>p4d</a:t>
            </a:r>
            <a:r>
              <a:rPr lang="zh-CN" altLang="en-US" dirty="0"/>
              <a:t>），之后分配三级页表项（</a:t>
            </a:r>
            <a:r>
              <a:rPr lang="en-US" altLang="zh-CN" dirty="0" err="1"/>
              <a:t>pud</a:t>
            </a:r>
            <a:r>
              <a:rPr lang="zh-CN" altLang="en-US" dirty="0"/>
              <a:t>）。如果无法分配 </a:t>
            </a:r>
            <a:r>
              <a:rPr lang="en-US" altLang="zh-CN" dirty="0"/>
              <a:t>p4d </a:t>
            </a:r>
            <a:r>
              <a:rPr lang="zh-CN" altLang="en-US" dirty="0"/>
              <a:t>或 </a:t>
            </a:r>
            <a:r>
              <a:rPr lang="en-US" altLang="zh-CN" dirty="0" err="1"/>
              <a:t>pud</a:t>
            </a:r>
            <a:r>
              <a:rPr lang="en-US" altLang="zh-CN" dirty="0"/>
              <a:t> </a:t>
            </a:r>
            <a:r>
              <a:rPr lang="zh-CN" altLang="en-US" dirty="0"/>
              <a:t>，说明内存不足，返回 </a:t>
            </a:r>
            <a:r>
              <a:rPr lang="en-US" altLang="zh-CN" dirty="0"/>
              <a:t>VM_FAULT_OOM</a:t>
            </a:r>
            <a:r>
              <a:rPr lang="zh-CN" altLang="en-US" dirty="0"/>
              <a:t>。</a:t>
            </a:r>
            <a:endParaRPr lang="zh-CN" altLang="en-US" dirty="0"/>
          </a:p>
        </p:txBody>
      </p:sp>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0438" y="1088094"/>
            <a:ext cx="4071938" cy="280763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158037" y="1329921"/>
            <a:ext cx="4514850" cy="4560108"/>
          </a:xfrm>
        </p:spPr>
        <p:txBody>
          <a:bodyPr>
            <a:normAutofit/>
          </a:bodyPr>
          <a:lstStyle/>
          <a:p>
            <a:pPr marL="0" indent="0">
              <a:lnSpc>
                <a:spcPct val="100000"/>
              </a:lnSpc>
              <a:buNone/>
            </a:pPr>
            <a:r>
              <a:rPr lang="zh-CN" altLang="en-US" dirty="0"/>
              <a:t>如果 </a:t>
            </a:r>
            <a:r>
              <a:rPr lang="en-US" altLang="zh-CN" dirty="0" err="1"/>
              <a:t>pud</a:t>
            </a:r>
            <a:r>
              <a:rPr lang="en-US" altLang="zh-CN" dirty="0"/>
              <a:t> </a:t>
            </a:r>
            <a:r>
              <a:rPr lang="zh-CN" altLang="en-US" dirty="0"/>
              <a:t>为空并且透明大页面（</a:t>
            </a:r>
            <a:r>
              <a:rPr lang="en-US" altLang="zh-CN" dirty="0"/>
              <a:t>transparent </a:t>
            </a:r>
            <a:r>
              <a:rPr lang="en-US" altLang="zh-CN" dirty="0" err="1"/>
              <a:t>hugepage</a:t>
            </a:r>
            <a:r>
              <a:rPr lang="zh-CN" altLang="en-US" dirty="0"/>
              <a:t>）已启用，则处理透明大页面的情况。否则，处理普通页面大小的情况。检查 </a:t>
            </a:r>
            <a:r>
              <a:rPr lang="en-US" altLang="zh-CN" dirty="0" err="1"/>
              <a:t>pud</a:t>
            </a:r>
            <a:r>
              <a:rPr lang="en-US" altLang="zh-CN" dirty="0"/>
              <a:t> </a:t>
            </a:r>
            <a:r>
              <a:rPr lang="zh-CN" altLang="en-US" dirty="0"/>
              <a:t>是否为透明大页面或设备映射页面。</a:t>
            </a:r>
            <a:endParaRPr lang="en-US" altLang="zh-CN" dirty="0"/>
          </a:p>
          <a:p>
            <a:pPr marL="0" indent="0">
              <a:lnSpc>
                <a:spcPct val="100000"/>
              </a:lnSpc>
              <a:buNone/>
            </a:pPr>
            <a:r>
              <a:rPr lang="zh-CN" altLang="en-US" dirty="0"/>
              <a:t>如果发生写错误并且 </a:t>
            </a:r>
            <a:r>
              <a:rPr lang="en-US" altLang="zh-CN" dirty="0" err="1"/>
              <a:t>pud</a:t>
            </a:r>
            <a:r>
              <a:rPr lang="en-US" altLang="zh-CN" dirty="0"/>
              <a:t> </a:t>
            </a:r>
            <a:r>
              <a:rPr lang="zh-CN" altLang="en-US" dirty="0"/>
              <a:t>不可写，尝试写保护处理。否则，标记访问并返回。</a:t>
            </a:r>
            <a:endParaRPr lang="zh-CN" altLang="en-US" dirty="0"/>
          </a:p>
        </p:txBody>
      </p:sp>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0563" y="1329921"/>
            <a:ext cx="6162396" cy="522327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00674" y="1340768"/>
            <a:ext cx="5953125" cy="5061482"/>
          </a:xfrm>
        </p:spPr>
        <p:txBody>
          <a:bodyPr/>
          <a:lstStyle/>
          <a:p>
            <a:pPr marL="0" indent="0">
              <a:buNone/>
            </a:pPr>
            <a:r>
              <a:rPr lang="zh-CN" altLang="en-US" dirty="0"/>
              <a:t>之后是分配二级页表项（</a:t>
            </a:r>
            <a:r>
              <a:rPr lang="en-US" altLang="zh-CN" dirty="0" err="1"/>
              <a:t>pmd</a:t>
            </a:r>
            <a:r>
              <a:rPr lang="zh-CN" altLang="en-US" dirty="0"/>
              <a:t>）的过程。其具体流程与之前分配</a:t>
            </a:r>
            <a:r>
              <a:rPr lang="en-US" altLang="zh-CN" dirty="0" err="1"/>
              <a:t>pud</a:t>
            </a:r>
            <a:r>
              <a:rPr lang="zh-CN" altLang="en-US" dirty="0"/>
              <a:t>时类似。此处不再赘述。</a:t>
            </a:r>
            <a:endParaRPr lang="zh-CN" altLang="en-US" dirty="0"/>
          </a:p>
        </p:txBody>
      </p:sp>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675" y="1021543"/>
            <a:ext cx="4772026" cy="572944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6. Linux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如何处理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page fault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中断？请结合相关源码 </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mm/</a:t>
            </a:r>
            <a:r>
              <a:rPr kumimoji="0" lang="en-US" altLang="zh-CN" sz="2900" b="1" i="0" u="none" strike="noStrike" kern="1200" cap="none" spc="0" normalizeH="0" baseline="0" noProof="0" dirty="0" err="1">
                <a:ln>
                  <a:noFill/>
                </a:ln>
                <a:solidFill>
                  <a:srgbClr val="000000"/>
                </a:solidFill>
                <a:effectLst/>
                <a:uLnTx/>
                <a:uFillTx/>
                <a:latin typeface="Arial" panose="020B0604020202090204"/>
                <a:ea typeface="微软雅黑"/>
                <a:cs typeface="+mj-cs"/>
              </a:rPr>
              <a:t>memory.c</a:t>
            </a:r>
            <a:r>
              <a:rPr kumimoji="0" lang="en-US" altLang="zh-CN" sz="2900" b="1" i="0" u="none" strike="noStrike" kern="1200" cap="none" spc="0" normalizeH="0" baseline="0" noProof="0" dirty="0">
                <a:ln>
                  <a:noFill/>
                </a:ln>
                <a:solidFill>
                  <a:srgbClr val="000000"/>
                </a:solidFill>
                <a:effectLst/>
                <a:uLnTx/>
                <a:uFillTx/>
                <a:latin typeface="Arial" panose="020B0604020202090204"/>
                <a:ea typeface="微软雅黑"/>
                <a:cs typeface="+mj-cs"/>
              </a:rPr>
              <a:t> ] </a:t>
            </a:r>
            <a:r>
              <a:rPr kumimoji="0" lang="zh-CN" altLang="en-US" sz="2900" b="1" i="0" u="none" strike="noStrike" kern="1200" cap="none" spc="0" normalizeH="0" baseline="0" noProof="0" dirty="0">
                <a:ln>
                  <a:noFill/>
                </a:ln>
                <a:solidFill>
                  <a:srgbClr val="000000"/>
                </a:solidFill>
                <a:effectLst/>
                <a:uLnTx/>
                <a:uFillTx/>
                <a:latin typeface="Arial" panose="020B0604020202090204"/>
                <a:ea typeface="微软雅黑"/>
                <a:cs typeface="+mj-cs"/>
              </a:rPr>
              <a:t>进行分析。</a:t>
            </a:r>
            <a:endParaRPr lang="zh-CN" altLang="en-US" dirty="0"/>
          </a:p>
        </p:txBody>
      </p:sp>
      <p:sp>
        <p:nvSpPr>
          <p:cNvPr id="7" name="内容占位符 6"/>
          <p:cNvSpPr>
            <a:spLocks noGrp="1"/>
          </p:cNvSpPr>
          <p:nvPr>
            <p:ph idx="1"/>
          </p:nvPr>
        </p:nvSpPr>
        <p:spPr>
          <a:xfrm>
            <a:off x="748334" y="3095625"/>
            <a:ext cx="10515600" cy="2020749"/>
          </a:xfrm>
        </p:spPr>
        <p:txBody>
          <a:bodyPr/>
          <a:lstStyle/>
          <a:p>
            <a:pPr marL="0" indent="0">
              <a:buNone/>
            </a:pPr>
            <a:r>
              <a:rPr lang="zh-CN" altLang="en-US" dirty="0"/>
              <a:t>最后，调用 </a:t>
            </a:r>
            <a:r>
              <a:rPr lang="en-US" altLang="zh-CN" dirty="0" err="1"/>
              <a:t>handle_pte_fault</a:t>
            </a:r>
            <a:r>
              <a:rPr lang="en-US" altLang="zh-CN" dirty="0"/>
              <a:t>()</a:t>
            </a:r>
            <a:r>
              <a:rPr lang="zh-CN" altLang="en-US" dirty="0"/>
              <a:t>函数处理 </a:t>
            </a:r>
            <a:r>
              <a:rPr lang="en-US" altLang="zh-CN" dirty="0" err="1"/>
              <a:t>pte</a:t>
            </a:r>
            <a:r>
              <a:rPr lang="en-US" altLang="zh-CN" dirty="0"/>
              <a:t> </a:t>
            </a:r>
            <a:r>
              <a:rPr lang="zh-CN" altLang="en-US" dirty="0"/>
              <a:t>级别的 </a:t>
            </a:r>
            <a:r>
              <a:rPr lang="en-US" altLang="zh-CN" dirty="0"/>
              <a:t>fault</a:t>
            </a:r>
            <a:r>
              <a:rPr lang="zh-CN" altLang="en-US" dirty="0"/>
              <a:t>。</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4524" y="1766887"/>
            <a:ext cx="7553747" cy="452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3"/>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340768"/>
            <a:ext cx="5057775" cy="5061482"/>
          </a:xfrm>
        </p:spPr>
        <p:txBody>
          <a:bodyPr/>
          <a:lstStyle/>
          <a:p>
            <a:pPr marL="0" indent="0">
              <a:lnSpc>
                <a:spcPct val="100000"/>
              </a:lnSpc>
              <a:buNone/>
            </a:pPr>
            <a:r>
              <a:rPr lang="zh-CN" altLang="en-US" dirty="0"/>
              <a:t>该语句的意思即为页表分配从</a:t>
            </a:r>
            <a:r>
              <a:rPr lang="en-US" altLang="zh-CN" dirty="0" err="1"/>
              <a:t>sz</a:t>
            </a:r>
            <a:r>
              <a:rPr lang="zh-CN" altLang="en-US" dirty="0"/>
              <a:t>到 </a:t>
            </a:r>
            <a:r>
              <a:rPr lang="en-US" altLang="zh-CN" dirty="0"/>
              <a:t>sz+2PGSIZE </a:t>
            </a:r>
            <a:r>
              <a:rPr lang="zh-CN" altLang="en-US" dirty="0"/>
              <a:t>共两页大小的内存。其中第一页用作不可访问的栈保护区，第二页用作用户栈。</a:t>
            </a:r>
            <a:endParaRPr lang="zh-CN" altLang="en-US" dirty="0"/>
          </a:p>
          <a:p>
            <a:endParaRPr lang="zh-CN" altLang="en-US" dirty="0"/>
          </a:p>
        </p:txBody>
      </p:sp>
      <p:sp>
        <p:nvSpPr>
          <p:cNvPr id="3" name="标题 2"/>
          <p:cNvSpPr>
            <a:spLocks noGrp="1"/>
          </p:cNvSpPr>
          <p:nvPr>
            <p:ph type="title"/>
          </p:nvPr>
        </p:nvSpPr>
        <p:spPr>
          <a:xfrm>
            <a:off x="838200" y="523875"/>
            <a:ext cx="10944225" cy="1021543"/>
          </a:xfrm>
        </p:spPr>
        <p:txBody>
          <a:bodyPr>
            <a:normAutofit fontScale="90000"/>
          </a:bodyPr>
          <a:lstStyle/>
          <a:p>
            <a:r>
              <a:rPr lang="en-US" altLang="zh-CN" sz="3100" dirty="0">
                <a:latin typeface="+mn-lt"/>
              </a:rPr>
              <a:t>1. exec() </a:t>
            </a:r>
            <a:r>
              <a:rPr lang="zh-CN" altLang="en-US" sz="3100" dirty="0">
                <a:latin typeface="+mn-lt"/>
              </a:rPr>
              <a:t>函数中 </a:t>
            </a:r>
            <a:r>
              <a:rPr lang="en-US" altLang="zh-CN" sz="3100" dirty="0" err="1">
                <a:latin typeface="+mn-lt"/>
              </a:rPr>
              <a:t>uvmalloc</a:t>
            </a:r>
            <a:r>
              <a:rPr lang="en-US" altLang="zh-CN" sz="3100" dirty="0">
                <a:latin typeface="+mn-lt"/>
              </a:rPr>
              <a:t>(</a:t>
            </a:r>
            <a:r>
              <a:rPr lang="en-US" altLang="zh-CN" sz="3100" dirty="0" err="1">
                <a:latin typeface="+mn-lt"/>
              </a:rPr>
              <a:t>pagetable</a:t>
            </a:r>
            <a:r>
              <a:rPr lang="en-US" altLang="zh-CN" sz="3100" dirty="0">
                <a:latin typeface="+mn-lt"/>
              </a:rPr>
              <a:t>, </a:t>
            </a:r>
            <a:r>
              <a:rPr lang="en-US" altLang="zh-CN" sz="3100" dirty="0" err="1">
                <a:latin typeface="+mn-lt"/>
              </a:rPr>
              <a:t>sz</a:t>
            </a:r>
            <a:r>
              <a:rPr lang="en-US" altLang="zh-CN" sz="3100" dirty="0">
                <a:latin typeface="+mn-lt"/>
              </a:rPr>
              <a:t>, </a:t>
            </a:r>
            <a:r>
              <a:rPr lang="en-US" altLang="zh-CN" sz="3100" dirty="0" err="1">
                <a:latin typeface="+mn-lt"/>
              </a:rPr>
              <a:t>sz</a:t>
            </a:r>
            <a:r>
              <a:rPr lang="en-US" altLang="zh-CN" sz="3100" dirty="0">
                <a:latin typeface="+mn-lt"/>
              </a:rPr>
              <a:t> + 2*PGSIZE, PTE_W) </a:t>
            </a:r>
            <a:r>
              <a:rPr lang="zh-CN" altLang="en-US" sz="3100" dirty="0">
                <a:latin typeface="+mn-lt"/>
              </a:rPr>
              <a:t>语句的意义是什么？</a:t>
            </a:r>
            <a:br>
              <a:rPr lang="zh-CN" altLang="en-US" dirty="0"/>
            </a:b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381236"/>
            <a:ext cx="5924550" cy="2724150"/>
          </a:xfrm>
          <a:prstGeom prst="rect">
            <a:avLst/>
          </a:prstGeom>
        </p:spPr>
      </p:pic>
      <p:cxnSp>
        <p:nvCxnSpPr>
          <p:cNvPr id="7" name="直接连接符 6"/>
          <p:cNvCxnSpPr/>
          <p:nvPr/>
        </p:nvCxnSpPr>
        <p:spPr>
          <a:xfrm>
            <a:off x="7772400" y="2800350"/>
            <a:ext cx="4010025" cy="0"/>
          </a:xfrm>
          <a:prstGeom prst="line">
            <a:avLst/>
          </a:prstGeom>
          <a:ln w="15875"/>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4864" y="1124491"/>
            <a:ext cx="6391387" cy="6139671"/>
          </a:xfrm>
        </p:spPr>
        <p:txBody>
          <a:bodyPr/>
          <a:lstStyle/>
          <a:p>
            <a:pPr marL="0" indent="0">
              <a:lnSpc>
                <a:spcPct val="100000"/>
              </a:lnSpc>
              <a:buNone/>
            </a:pPr>
            <a:r>
              <a:rPr lang="en-US" altLang="zh-CN" sz="2400" dirty="0" err="1"/>
              <a:t>uvmalloc</a:t>
            </a:r>
            <a:r>
              <a:rPr lang="en-US" altLang="zh-CN" sz="2400" dirty="0"/>
              <a:t>()  </a:t>
            </a:r>
            <a:r>
              <a:rPr lang="zh-CN" altLang="en-US" sz="2400" dirty="0"/>
              <a:t>为用户分配从</a:t>
            </a:r>
            <a:r>
              <a:rPr lang="en-US" altLang="zh-CN" sz="2400" dirty="0" err="1"/>
              <a:t>oldsz</a:t>
            </a:r>
            <a:r>
              <a:rPr lang="zh-CN" altLang="en-US" sz="2400" dirty="0"/>
              <a:t>（低）到</a:t>
            </a:r>
            <a:r>
              <a:rPr lang="en-US" altLang="zh-CN" sz="2400" dirty="0" err="1"/>
              <a:t>newsz</a:t>
            </a:r>
            <a:r>
              <a:rPr lang="zh-CN" altLang="en-US" sz="2400" dirty="0"/>
              <a:t>（高）的内存。从</a:t>
            </a:r>
            <a:r>
              <a:rPr lang="en-US" altLang="zh-CN" sz="2400" dirty="0" err="1"/>
              <a:t>oldsz</a:t>
            </a:r>
            <a:r>
              <a:rPr lang="zh-CN" altLang="en-US" sz="2400" dirty="0"/>
              <a:t>开始，在第</a:t>
            </a:r>
            <a:r>
              <a:rPr lang="en-US" altLang="zh-CN" sz="2400" dirty="0"/>
              <a:t>235</a:t>
            </a:r>
            <a:r>
              <a:rPr lang="zh-CN" altLang="en-US" sz="2400" dirty="0"/>
              <a:t>行每次循环分配</a:t>
            </a:r>
            <a:r>
              <a:rPr lang="en-US" altLang="zh-CN" sz="2400" dirty="0"/>
              <a:t>1</a:t>
            </a:r>
            <a:r>
              <a:rPr lang="zh-CN" altLang="en-US" sz="2400" dirty="0"/>
              <a:t>个</a:t>
            </a:r>
            <a:r>
              <a:rPr lang="en-US" altLang="zh-CN" sz="2400" dirty="0"/>
              <a:t>PGSIZE</a:t>
            </a:r>
            <a:r>
              <a:rPr lang="zh-CN" altLang="en-US" sz="2400" dirty="0"/>
              <a:t>大小的页面，并为其创建对应的映射。在</a:t>
            </a:r>
            <a:r>
              <a:rPr lang="en-US" altLang="zh-CN" sz="2400" dirty="0" err="1"/>
              <a:t>vm.c</a:t>
            </a:r>
            <a:r>
              <a:rPr lang="zh-CN" altLang="en-US" sz="2400" dirty="0"/>
              <a:t>中有详细的函数创建部分。</a:t>
            </a:r>
            <a:endParaRPr lang="en-US" altLang="zh-CN" sz="2400" dirty="0"/>
          </a:p>
          <a:p>
            <a:pPr marL="0" indent="0">
              <a:lnSpc>
                <a:spcPct val="100000"/>
              </a:lnSpc>
              <a:buNone/>
            </a:pPr>
            <a:r>
              <a:rPr lang="zh-CN" altLang="en-US" sz="2400" dirty="0"/>
              <a:t>具体操作：</a:t>
            </a:r>
            <a:endParaRPr lang="en-US" altLang="zh-CN" sz="2400" dirty="0"/>
          </a:p>
          <a:p>
            <a:pPr marL="0" indent="0">
              <a:lnSpc>
                <a:spcPct val="100000"/>
              </a:lnSpc>
              <a:buNone/>
            </a:pPr>
            <a:r>
              <a:rPr lang="en-US" altLang="zh-CN" sz="2400" dirty="0"/>
              <a:t>1.(line.231-234) </a:t>
            </a:r>
            <a:r>
              <a:rPr lang="zh-CN" altLang="en-US" sz="2400" dirty="0"/>
              <a:t>如果</a:t>
            </a:r>
            <a:r>
              <a:rPr lang="en-US" altLang="zh-CN" sz="2400" dirty="0" err="1"/>
              <a:t>newsz</a:t>
            </a:r>
            <a:r>
              <a:rPr lang="zh-CN" altLang="en-US" sz="2400" dirty="0"/>
              <a:t>小于</a:t>
            </a:r>
            <a:r>
              <a:rPr lang="en-US" altLang="zh-CN" sz="2400" dirty="0" err="1"/>
              <a:t>oldsz</a:t>
            </a:r>
            <a:r>
              <a:rPr lang="zh-CN" altLang="en-US" sz="2400" dirty="0"/>
              <a:t>，直接返回</a:t>
            </a:r>
            <a:r>
              <a:rPr lang="en-US" altLang="zh-CN" sz="2400" dirty="0" err="1"/>
              <a:t>oldsz</a:t>
            </a:r>
            <a:r>
              <a:rPr lang="zh-CN" altLang="en-US" sz="2400" dirty="0"/>
              <a:t>，否则将</a:t>
            </a:r>
            <a:r>
              <a:rPr lang="en-US" altLang="zh-CN" sz="2400" dirty="0" err="1"/>
              <a:t>oldsz</a:t>
            </a:r>
            <a:r>
              <a:rPr lang="zh-CN" altLang="en-US" sz="2400" dirty="0"/>
              <a:t>向上对齐。</a:t>
            </a:r>
            <a:endParaRPr lang="en-US" altLang="zh-CN" sz="2400" dirty="0"/>
          </a:p>
          <a:p>
            <a:pPr marL="0" indent="0">
              <a:lnSpc>
                <a:spcPct val="100000"/>
              </a:lnSpc>
              <a:buNone/>
            </a:pPr>
            <a:r>
              <a:rPr lang="en-US" altLang="zh-CN" sz="2400" dirty="0"/>
              <a:t>2.(line.235-241)</a:t>
            </a:r>
            <a:r>
              <a:rPr lang="zh-CN" altLang="en-US" sz="2400" dirty="0"/>
              <a:t> 使用</a:t>
            </a:r>
            <a:r>
              <a:rPr lang="en-US" altLang="zh-CN" sz="2400" dirty="0" err="1"/>
              <a:t>kalloc</a:t>
            </a:r>
            <a:r>
              <a:rPr lang="en-US" altLang="zh-CN" sz="2400" dirty="0"/>
              <a:t>()</a:t>
            </a:r>
            <a:r>
              <a:rPr lang="zh-CN" altLang="en-US" sz="2400" dirty="0"/>
              <a:t>函数分配页面，如果分配失败则释放已分配的页面并返回</a:t>
            </a:r>
            <a:r>
              <a:rPr lang="en-US" altLang="zh-CN" sz="2400" dirty="0"/>
              <a:t>0</a:t>
            </a:r>
            <a:r>
              <a:rPr lang="zh-CN" altLang="en-US" sz="2400" dirty="0"/>
              <a:t>。用</a:t>
            </a:r>
            <a:r>
              <a:rPr lang="en-US" altLang="zh-CN" sz="2400" dirty="0" err="1"/>
              <a:t>memset</a:t>
            </a:r>
            <a:r>
              <a:rPr lang="en-US" altLang="zh-CN" sz="2400" dirty="0"/>
              <a:t>()</a:t>
            </a:r>
            <a:r>
              <a:rPr lang="zh-CN" altLang="en-US" sz="2400" dirty="0"/>
              <a:t>函数将页面全部清零。</a:t>
            </a:r>
            <a:endParaRPr lang="en-US" altLang="zh-CN" sz="2400" dirty="0"/>
          </a:p>
          <a:p>
            <a:pPr marL="0" indent="0">
              <a:lnSpc>
                <a:spcPct val="100000"/>
              </a:lnSpc>
              <a:buNone/>
            </a:pPr>
            <a:r>
              <a:rPr lang="en-US" altLang="zh-CN" sz="2400" dirty="0"/>
              <a:t>3.(line.242-249) </a:t>
            </a:r>
            <a:r>
              <a:rPr lang="zh-CN" altLang="en-US" sz="2400" dirty="0"/>
              <a:t>映射用户虚拟地址到物理地址，如果映射失败则释放已分配的页面并返回</a:t>
            </a:r>
            <a:r>
              <a:rPr lang="en-US" altLang="zh-CN" sz="2400" dirty="0"/>
              <a:t>0</a:t>
            </a:r>
            <a:r>
              <a:rPr lang="zh-CN" altLang="en-US" sz="2400" dirty="0"/>
              <a:t>。最终返回</a:t>
            </a:r>
            <a:r>
              <a:rPr lang="en-US" altLang="zh-CN" sz="2400" dirty="0" err="1"/>
              <a:t>newsz</a:t>
            </a:r>
            <a:r>
              <a:rPr lang="zh-CN" altLang="en-US" sz="2400" dirty="0"/>
              <a:t>。</a:t>
            </a:r>
            <a:endParaRPr lang="en-US" altLang="zh-CN" sz="2400" dirty="0"/>
          </a:p>
          <a:p>
            <a:pPr marL="0" indent="0">
              <a:lnSpc>
                <a:spcPct val="100000"/>
              </a:lnSpc>
              <a:buNone/>
            </a:pPr>
            <a:endParaRPr lang="en-US" altLang="zh-CN" sz="3200" dirty="0"/>
          </a:p>
          <a:p>
            <a:endParaRPr lang="zh-CN" altLang="en-US" dirty="0"/>
          </a:p>
        </p:txBody>
      </p:sp>
      <p:sp>
        <p:nvSpPr>
          <p:cNvPr id="3" name="标题 2"/>
          <p:cNvSpPr>
            <a:spLocks noGrp="1"/>
          </p:cNvSpPr>
          <p:nvPr>
            <p:ph type="title"/>
          </p:nvPr>
        </p:nvSpPr>
        <p:spPr>
          <a:xfrm>
            <a:off x="704850" y="-55022"/>
            <a:ext cx="10972800" cy="1021543"/>
          </a:xfrm>
        </p:spPr>
        <p:txBody>
          <a:bodyPr>
            <a:noAutofit/>
          </a:bodyPr>
          <a:lstStyle/>
          <a:p>
            <a:r>
              <a:rPr lang="en-US" altLang="zh-CN" sz="2800" dirty="0">
                <a:latin typeface="+mn-lt"/>
              </a:rPr>
              <a:t>1. exec() </a:t>
            </a:r>
            <a:r>
              <a:rPr lang="zh-CN" altLang="en-US" sz="2800" dirty="0">
                <a:latin typeface="+mn-lt"/>
              </a:rPr>
              <a:t>函数中 </a:t>
            </a:r>
            <a:r>
              <a:rPr lang="en-US" altLang="zh-CN" sz="2800" dirty="0" err="1">
                <a:latin typeface="+mn-lt"/>
              </a:rPr>
              <a:t>uvmalloc</a:t>
            </a:r>
            <a:r>
              <a:rPr lang="en-US" altLang="zh-CN" sz="2800" dirty="0">
                <a:latin typeface="+mn-lt"/>
              </a:rPr>
              <a:t>(</a:t>
            </a:r>
            <a:r>
              <a:rPr lang="en-US" altLang="zh-CN" sz="2800" dirty="0" err="1">
                <a:latin typeface="+mn-lt"/>
              </a:rPr>
              <a:t>pagetable</a:t>
            </a:r>
            <a:r>
              <a:rPr lang="en-US" altLang="zh-CN" sz="2800" dirty="0">
                <a:latin typeface="+mn-lt"/>
              </a:rPr>
              <a:t>, </a:t>
            </a:r>
            <a:r>
              <a:rPr lang="en-US" altLang="zh-CN" sz="2800" dirty="0" err="1">
                <a:latin typeface="+mn-lt"/>
              </a:rPr>
              <a:t>sz</a:t>
            </a:r>
            <a:r>
              <a:rPr lang="en-US" altLang="zh-CN" sz="2800" dirty="0">
                <a:latin typeface="+mn-lt"/>
              </a:rPr>
              <a:t>, </a:t>
            </a:r>
            <a:r>
              <a:rPr lang="en-US" altLang="zh-CN" sz="2800" dirty="0" err="1">
                <a:latin typeface="+mn-lt"/>
              </a:rPr>
              <a:t>sz</a:t>
            </a:r>
            <a:r>
              <a:rPr lang="en-US" altLang="zh-CN" sz="2800" dirty="0">
                <a:latin typeface="+mn-lt"/>
              </a:rPr>
              <a:t> + 2*PGSIZE, PTE_W) </a:t>
            </a:r>
            <a:r>
              <a:rPr lang="zh-CN" altLang="en-US" sz="2800" dirty="0">
                <a:latin typeface="+mn-lt"/>
              </a:rPr>
              <a:t>语句的意义是什么？</a:t>
            </a:r>
            <a:endParaRPr lang="zh-CN" altLang="en-US" sz="2800" dirty="0">
              <a:latin typeface="+mn-lt"/>
            </a:endParaRPr>
          </a:p>
        </p:txBody>
      </p:sp>
      <p:pic>
        <p:nvPicPr>
          <p:cNvPr id="4" name="图片 3"/>
          <p:cNvPicPr>
            <a:picLocks noChangeAspect="1"/>
          </p:cNvPicPr>
          <p:nvPr/>
        </p:nvPicPr>
        <p:blipFill>
          <a:blip r:embed="rId1"/>
          <a:stretch>
            <a:fillRect/>
          </a:stretch>
        </p:blipFill>
        <p:spPr>
          <a:xfrm>
            <a:off x="0" y="1124491"/>
            <a:ext cx="5600589" cy="51143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7700" y="19050"/>
            <a:ext cx="11029950" cy="954107"/>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000000"/>
                </a:solidFill>
                <a:effectLst/>
                <a:uLnTx/>
                <a:uFillTx/>
                <a:latin typeface="Arial" panose="020B0604020202090204"/>
                <a:ea typeface="微软雅黑"/>
                <a:cs typeface="+mj-cs"/>
              </a:rPr>
              <a:t>1. exec() </a:t>
            </a:r>
            <a:r>
              <a:rPr kumimoji="0" lang="zh-CN" altLang="en-US" sz="2800" b="1" i="0" u="none" strike="noStrike" kern="1200" cap="none" spc="0" normalizeH="0" baseline="0" noProof="0" dirty="0">
                <a:ln>
                  <a:noFill/>
                </a:ln>
                <a:solidFill>
                  <a:srgbClr val="000000"/>
                </a:solidFill>
                <a:effectLst/>
                <a:uLnTx/>
                <a:uFillTx/>
                <a:latin typeface="Arial" panose="020B0604020202090204"/>
                <a:ea typeface="微软雅黑"/>
                <a:cs typeface="+mj-cs"/>
              </a:rPr>
              <a:t>函数中 </a:t>
            </a:r>
            <a:r>
              <a:rPr kumimoji="0" lang="en-US" altLang="zh-CN" sz="2800" b="1" i="0" u="none" strike="noStrike" kern="1200" cap="none" spc="0" normalizeH="0" baseline="0" noProof="0" dirty="0" err="1">
                <a:ln>
                  <a:noFill/>
                </a:ln>
                <a:solidFill>
                  <a:srgbClr val="000000"/>
                </a:solidFill>
                <a:effectLst/>
                <a:uLnTx/>
                <a:uFillTx/>
                <a:latin typeface="Arial" panose="020B0604020202090204"/>
                <a:ea typeface="微软雅黑"/>
                <a:cs typeface="+mj-cs"/>
              </a:rPr>
              <a:t>uvmalloc</a:t>
            </a:r>
            <a:r>
              <a:rPr kumimoji="0" lang="en-US" altLang="zh-CN" sz="2800" b="1" i="0" u="none" strike="noStrike" kern="1200" cap="none" spc="0" normalizeH="0" baseline="0" noProof="0" dirty="0">
                <a:ln>
                  <a:noFill/>
                </a:ln>
                <a:solidFill>
                  <a:srgbClr val="000000"/>
                </a:solidFill>
                <a:effectLst/>
                <a:uLnTx/>
                <a:uFillTx/>
                <a:latin typeface="Arial" panose="020B0604020202090204"/>
                <a:ea typeface="微软雅黑"/>
                <a:cs typeface="+mj-cs"/>
              </a:rPr>
              <a:t>(</a:t>
            </a:r>
            <a:r>
              <a:rPr kumimoji="0" lang="en-US" altLang="zh-CN" sz="2800" b="1" i="0" u="none" strike="noStrike" kern="1200" cap="none" spc="0" normalizeH="0" baseline="0" noProof="0" dirty="0" err="1">
                <a:ln>
                  <a:noFill/>
                </a:ln>
                <a:solidFill>
                  <a:srgbClr val="000000"/>
                </a:solidFill>
                <a:effectLst/>
                <a:uLnTx/>
                <a:uFillTx/>
                <a:latin typeface="Arial" panose="020B0604020202090204"/>
                <a:ea typeface="微软雅黑"/>
                <a:cs typeface="+mj-cs"/>
              </a:rPr>
              <a:t>pagetable</a:t>
            </a:r>
            <a:r>
              <a:rPr kumimoji="0" lang="en-US" altLang="zh-CN" sz="2800" b="1" i="0" u="none" strike="noStrike" kern="1200" cap="none" spc="0" normalizeH="0" baseline="0" noProof="0" dirty="0">
                <a:ln>
                  <a:noFill/>
                </a:ln>
                <a:solidFill>
                  <a:srgbClr val="000000"/>
                </a:solidFill>
                <a:effectLst/>
                <a:uLnTx/>
                <a:uFillTx/>
                <a:latin typeface="Arial" panose="020B0604020202090204"/>
                <a:ea typeface="微软雅黑"/>
                <a:cs typeface="+mj-cs"/>
              </a:rPr>
              <a:t>, </a:t>
            </a:r>
            <a:r>
              <a:rPr kumimoji="0" lang="en-US" altLang="zh-CN" sz="2800" b="1" i="0" u="none" strike="noStrike" kern="1200" cap="none" spc="0" normalizeH="0" baseline="0" noProof="0" dirty="0" err="1">
                <a:ln>
                  <a:noFill/>
                </a:ln>
                <a:solidFill>
                  <a:srgbClr val="000000"/>
                </a:solidFill>
                <a:effectLst/>
                <a:uLnTx/>
                <a:uFillTx/>
                <a:latin typeface="Arial" panose="020B0604020202090204"/>
                <a:ea typeface="微软雅黑"/>
                <a:cs typeface="+mj-cs"/>
              </a:rPr>
              <a:t>sz</a:t>
            </a:r>
            <a:r>
              <a:rPr kumimoji="0" lang="en-US" altLang="zh-CN" sz="2800" b="1" i="0" u="none" strike="noStrike" kern="1200" cap="none" spc="0" normalizeH="0" baseline="0" noProof="0" dirty="0">
                <a:ln>
                  <a:noFill/>
                </a:ln>
                <a:solidFill>
                  <a:srgbClr val="000000"/>
                </a:solidFill>
                <a:effectLst/>
                <a:uLnTx/>
                <a:uFillTx/>
                <a:latin typeface="Arial" panose="020B0604020202090204"/>
                <a:ea typeface="微软雅黑"/>
                <a:cs typeface="+mj-cs"/>
              </a:rPr>
              <a:t>, </a:t>
            </a:r>
            <a:r>
              <a:rPr kumimoji="0" lang="en-US" altLang="zh-CN" sz="2800" b="1" i="0" u="none" strike="noStrike" kern="1200" cap="none" spc="0" normalizeH="0" baseline="0" noProof="0" dirty="0" err="1">
                <a:ln>
                  <a:noFill/>
                </a:ln>
                <a:solidFill>
                  <a:srgbClr val="000000"/>
                </a:solidFill>
                <a:effectLst/>
                <a:uLnTx/>
                <a:uFillTx/>
                <a:latin typeface="Arial" panose="020B0604020202090204"/>
                <a:ea typeface="微软雅黑"/>
                <a:cs typeface="+mj-cs"/>
              </a:rPr>
              <a:t>sz</a:t>
            </a:r>
            <a:r>
              <a:rPr kumimoji="0" lang="en-US" altLang="zh-CN" sz="2800" b="1" i="0" u="none" strike="noStrike" kern="1200" cap="none" spc="0" normalizeH="0" baseline="0" noProof="0" dirty="0">
                <a:ln>
                  <a:noFill/>
                </a:ln>
                <a:solidFill>
                  <a:srgbClr val="000000"/>
                </a:solidFill>
                <a:effectLst/>
                <a:uLnTx/>
                <a:uFillTx/>
                <a:latin typeface="Arial" panose="020B0604020202090204"/>
                <a:ea typeface="微软雅黑"/>
                <a:cs typeface="+mj-cs"/>
              </a:rPr>
              <a:t> + 2*PGSIZE, PTE_W) </a:t>
            </a:r>
            <a:r>
              <a:rPr kumimoji="0" lang="zh-CN" altLang="en-US" sz="2800" b="1" i="0" u="none" strike="noStrike" kern="1200" cap="none" spc="0" normalizeH="0" baseline="0" noProof="0" dirty="0">
                <a:ln>
                  <a:noFill/>
                </a:ln>
                <a:solidFill>
                  <a:srgbClr val="000000"/>
                </a:solidFill>
                <a:effectLst/>
                <a:uLnTx/>
                <a:uFillTx/>
                <a:latin typeface="Arial" panose="020B0604020202090204"/>
                <a:ea typeface="微软雅黑"/>
                <a:cs typeface="+mj-cs"/>
              </a:rPr>
              <a:t>语句的意义是什么？</a:t>
            </a:r>
            <a:endParaRPr lang="zh-CN" altLang="en-US" dirty="0"/>
          </a:p>
        </p:txBody>
      </p:sp>
      <p:sp>
        <p:nvSpPr>
          <p:cNvPr id="8" name="文本框 7"/>
          <p:cNvSpPr txBox="1"/>
          <p:nvPr/>
        </p:nvSpPr>
        <p:spPr>
          <a:xfrm>
            <a:off x="781050" y="1213307"/>
            <a:ext cx="5002654" cy="4985980"/>
          </a:xfrm>
          <a:prstGeom prst="rect">
            <a:avLst/>
          </a:prstGeom>
          <a:noFill/>
        </p:spPr>
        <p:txBody>
          <a:bodyPr wrap="square" rtlCol="0">
            <a:spAutoFit/>
          </a:bodyPr>
          <a:lstStyle/>
          <a:p>
            <a:r>
              <a:rPr lang="en-US" altLang="zh-CN" sz="2000" dirty="0" err="1"/>
              <a:t>mappages</a:t>
            </a:r>
            <a:r>
              <a:rPr lang="zh-CN" altLang="en-US" sz="2000" dirty="0"/>
              <a:t>将虚拟地址到同等范围内物理地址的映射装入一个页表中，以页面大小为间隔为范围内的每个虚拟地址都执行这个操作：先通过</a:t>
            </a:r>
            <a:r>
              <a:rPr lang="en-US" altLang="zh-CN" sz="2000" dirty="0"/>
              <a:t>walk</a:t>
            </a:r>
            <a:r>
              <a:rPr lang="zh-CN" altLang="en-US" sz="2000" dirty="0"/>
              <a:t>查找</a:t>
            </a:r>
            <a:r>
              <a:rPr lang="en-US" altLang="zh-CN" sz="2000" dirty="0"/>
              <a:t>PTE</a:t>
            </a:r>
            <a:r>
              <a:rPr lang="zh-CN" altLang="en-US" sz="2000" dirty="0"/>
              <a:t>，然后判断是否重复</a:t>
            </a:r>
            <a:r>
              <a:rPr lang="en-US" altLang="zh-CN" sz="2000" dirty="0"/>
              <a:t>map</a:t>
            </a:r>
            <a:r>
              <a:rPr lang="zh-CN" altLang="en-US" sz="2000" dirty="0"/>
              <a:t>，接着把</a:t>
            </a:r>
            <a:r>
              <a:rPr lang="en-US" altLang="zh-CN" sz="2000" dirty="0"/>
              <a:t>pa</a:t>
            </a:r>
            <a:r>
              <a:rPr lang="zh-CN" altLang="en-US" sz="2000" dirty="0"/>
              <a:t>写入</a:t>
            </a:r>
            <a:r>
              <a:rPr lang="en-US" altLang="zh-CN" sz="2000" dirty="0" err="1"/>
              <a:t>pte</a:t>
            </a:r>
            <a:r>
              <a:rPr lang="zh-CN" altLang="en-US" sz="2000" dirty="0"/>
              <a:t>中，持续循环。</a:t>
            </a:r>
            <a:endParaRPr lang="zh-CN" altLang="en-US" sz="2000" dirty="0"/>
          </a:p>
          <a:p>
            <a:endParaRPr lang="zh-CN" altLang="en-US" sz="2000" dirty="0"/>
          </a:p>
          <a:p>
            <a:r>
              <a:rPr lang="zh-CN" altLang="en-US" sz="2000" dirty="0"/>
              <a:t>在函数的主循环中，它会调用 </a:t>
            </a:r>
            <a:r>
              <a:rPr lang="en-US" altLang="zh-CN" sz="2000" dirty="0"/>
              <a:t>walk </a:t>
            </a:r>
            <a:r>
              <a:rPr lang="zh-CN" altLang="en-US" sz="2000" dirty="0"/>
              <a:t>函数来获取一个指向</a:t>
            </a:r>
            <a:r>
              <a:rPr lang="en-US" altLang="zh-CN" sz="2000" dirty="0"/>
              <a:t>PTE</a:t>
            </a:r>
            <a:r>
              <a:rPr lang="zh-CN" altLang="en-US" sz="2000" dirty="0"/>
              <a:t>的指针。</a:t>
            </a:r>
            <a:r>
              <a:rPr lang="en-US" altLang="zh-CN" sz="2000" dirty="0"/>
              <a:t>walk </a:t>
            </a:r>
            <a:r>
              <a:rPr lang="zh-CN" altLang="en-US" sz="2000" dirty="0"/>
              <a:t>函数的第三个参数是 </a:t>
            </a:r>
            <a:r>
              <a:rPr lang="en-US" altLang="zh-CN" sz="2000" dirty="0"/>
              <a:t>1</a:t>
            </a:r>
            <a:r>
              <a:rPr lang="zh-CN" altLang="en-US" sz="2000" dirty="0"/>
              <a:t>，这意味着如果需要的页表页不存在，</a:t>
            </a:r>
            <a:r>
              <a:rPr lang="en-US" altLang="zh-CN" sz="2000" dirty="0"/>
              <a:t>walk </a:t>
            </a:r>
            <a:r>
              <a:rPr lang="zh-CN" altLang="en-US" sz="2000" dirty="0"/>
              <a:t>函数应该分配一个。如果 </a:t>
            </a:r>
            <a:r>
              <a:rPr lang="en-US" altLang="zh-CN" sz="2000" dirty="0"/>
              <a:t>walk </a:t>
            </a:r>
            <a:r>
              <a:rPr lang="zh-CN" altLang="en-US" sz="2000" dirty="0"/>
              <a:t>函数无法分配新的页表页（可能是因为内存不足），它会返回 </a:t>
            </a:r>
            <a:r>
              <a:rPr lang="en-US" altLang="zh-CN" sz="2000" dirty="0"/>
              <a:t>0</a:t>
            </a:r>
            <a:r>
              <a:rPr lang="zh-CN" altLang="en-US" sz="2000" dirty="0"/>
              <a:t>。在这种情况 </a:t>
            </a:r>
            <a:r>
              <a:rPr lang="en-US" altLang="zh-CN" sz="2000" dirty="0" err="1"/>
              <a:t>mappages</a:t>
            </a:r>
            <a:r>
              <a:rPr lang="en-US" altLang="zh-CN" sz="2000" dirty="0"/>
              <a:t> </a:t>
            </a:r>
            <a:r>
              <a:rPr lang="zh-CN" altLang="en-US" sz="2000" dirty="0"/>
              <a:t>函数会检测到 </a:t>
            </a:r>
            <a:r>
              <a:rPr lang="en-US" altLang="zh-CN" sz="2000" dirty="0"/>
              <a:t>walk </a:t>
            </a:r>
            <a:r>
              <a:rPr lang="zh-CN" altLang="en-US" sz="2000" dirty="0"/>
              <a:t>函数返回的 </a:t>
            </a:r>
            <a:r>
              <a:rPr lang="en-US" altLang="zh-CN" sz="2000" dirty="0"/>
              <a:t>PTE </a:t>
            </a:r>
            <a:r>
              <a:rPr lang="zh-CN" altLang="en-US" sz="2000" dirty="0"/>
              <a:t>指针是 </a:t>
            </a:r>
            <a:r>
              <a:rPr lang="en-US" altLang="zh-CN" sz="2000" dirty="0"/>
              <a:t>0</a:t>
            </a:r>
            <a:r>
              <a:rPr lang="zh-CN" altLang="en-US" sz="2000" dirty="0"/>
              <a:t>，然后返回</a:t>
            </a:r>
            <a:r>
              <a:rPr lang="en-US" altLang="zh-CN" sz="2000" dirty="0"/>
              <a:t>-1</a:t>
            </a:r>
            <a:r>
              <a:rPr lang="zh-CN" altLang="en-US" sz="2000" dirty="0"/>
              <a:t>，表示出现了错误。</a:t>
            </a:r>
            <a:endParaRPr lang="zh-CN" altLang="en-US" sz="2000" dirty="0"/>
          </a:p>
          <a:p>
            <a:endParaRPr lang="zh-CN" altLang="en-US"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08298" y="1213307"/>
            <a:ext cx="5002654" cy="4695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90204" pitchFamily="34" charset="0"/>
              <a:ea typeface="宋体" pitchFamily="2" charset="-122"/>
              <a:cs typeface="+mn-cs"/>
            </a:endParaRPr>
          </a:p>
        </p:txBody>
      </p:sp>
      <p:sp>
        <p:nvSpPr>
          <p:cNvPr id="10246" name="TextBox 25"/>
          <p:cNvSpPr txBox="1">
            <a:spLocks noChangeArrowheads="1"/>
          </p:cNvSpPr>
          <p:nvPr/>
        </p:nvSpPr>
        <p:spPr bwMode="auto">
          <a:xfrm>
            <a:off x="4321288" y="2706466"/>
            <a:ext cx="550806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dirty="0" err="1">
                <a:ln>
                  <a:noFill/>
                </a:ln>
                <a:solidFill>
                  <a:srgbClr val="FDCB34"/>
                </a:solidFill>
                <a:effectLst/>
                <a:uLnTx/>
                <a:uFillTx/>
                <a:latin typeface="微软雅黑" panose="020B0503020204020204" pitchFamily="34" charset="-122"/>
                <a:ea typeface="微软雅黑" panose="020B0503020204020204" pitchFamily="34" charset="-122"/>
                <a:cs typeface="+mn-cs"/>
              </a:rPr>
              <a:t>loadseg</a:t>
            </a:r>
            <a:r>
              <a:rPr kumimoji="0" lang="en-US" altLang="zh-CN" sz="6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a:t>
            </a:r>
            <a:endParaRPr kumimoji="0" lang="en-US" altLang="zh-CN" sz="6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009" y="1190750"/>
            <a:ext cx="10515600" cy="1135732"/>
          </a:xfrm>
        </p:spPr>
        <p:txBody>
          <a:bodyPr/>
          <a:lstStyle/>
          <a:p>
            <a:pPr marL="0" indent="0">
              <a:lnSpc>
                <a:spcPct val="100000"/>
              </a:lnSpc>
              <a:buNone/>
            </a:pPr>
            <a:r>
              <a:rPr lang="en-US" altLang="zh-CN" dirty="0"/>
              <a:t>exec()</a:t>
            </a:r>
            <a:r>
              <a:rPr lang="zh-CN" altLang="en-US" dirty="0"/>
              <a:t>在第</a:t>
            </a:r>
            <a:r>
              <a:rPr lang="en-US" altLang="zh-CN" dirty="0"/>
              <a:t>68</a:t>
            </a:r>
            <a:r>
              <a:rPr lang="zh-CN" altLang="en-US" dirty="0"/>
              <a:t>行调用了</a:t>
            </a:r>
            <a:r>
              <a:rPr lang="en-US" altLang="zh-CN" dirty="0" err="1"/>
              <a:t>loadseg</a:t>
            </a:r>
            <a:r>
              <a:rPr lang="zh-CN" altLang="en-US" dirty="0"/>
              <a:t>函数。这里就是为了检查是否将</a:t>
            </a:r>
            <a:r>
              <a:rPr lang="en-US" altLang="zh-CN" dirty="0" err="1"/>
              <a:t>ip</a:t>
            </a:r>
            <a:r>
              <a:rPr lang="zh-CN" altLang="en-US" dirty="0"/>
              <a:t>中的程序段</a:t>
            </a:r>
            <a:r>
              <a:rPr lang="en-US" altLang="zh-CN" dirty="0" err="1"/>
              <a:t>ph</a:t>
            </a:r>
            <a:r>
              <a:rPr lang="zh-CN" altLang="en-US" dirty="0"/>
              <a:t>完全加载到虚拟内存</a:t>
            </a:r>
            <a:r>
              <a:rPr lang="en-US" altLang="zh-CN" dirty="0" err="1"/>
              <a:t>ph.vaddr</a:t>
            </a:r>
            <a:r>
              <a:rPr lang="zh-CN" altLang="en-US" dirty="0"/>
              <a:t>处的页表中。</a:t>
            </a:r>
            <a:endParaRPr lang="zh-CN" altLang="en-US" dirty="0"/>
          </a:p>
          <a:p>
            <a:endParaRPr lang="zh-CN" altLang="en-US" dirty="0"/>
          </a:p>
        </p:txBody>
      </p:sp>
      <p:sp>
        <p:nvSpPr>
          <p:cNvPr id="3" name="标题 2"/>
          <p:cNvSpPr>
            <a:spLocks noGrp="1"/>
          </p:cNvSpPr>
          <p:nvPr>
            <p:ph type="title"/>
          </p:nvPr>
        </p:nvSpPr>
        <p:spPr>
          <a:xfrm>
            <a:off x="815009" y="0"/>
            <a:ext cx="10538791" cy="885825"/>
          </a:xfrm>
        </p:spPr>
        <p:txBody>
          <a:bodyPr/>
          <a:lstStyle/>
          <a:p>
            <a:r>
              <a:rPr kumimoji="0" lang="en-US" altLang="zh-CN" sz="4000" b="1" i="0" u="none" strike="noStrike" kern="1200" cap="none" spc="0" normalizeH="0" baseline="0" noProof="0" dirty="0">
                <a:ln>
                  <a:noFill/>
                </a:ln>
                <a:solidFill>
                  <a:srgbClr val="000000"/>
                </a:solidFill>
                <a:effectLst/>
                <a:uLnTx/>
                <a:uFillTx/>
                <a:latin typeface="Arial" panose="020B0604020202090204"/>
                <a:ea typeface="微软雅黑"/>
                <a:cs typeface="+mj-cs"/>
              </a:rPr>
              <a:t>2. exec() </a:t>
            </a:r>
            <a:r>
              <a:rPr kumimoji="0" lang="zh-CN" altLang="en-US" sz="4000" b="1" i="0" u="none" strike="noStrike" kern="1200" cap="none" spc="0" normalizeH="0" baseline="0" noProof="0" dirty="0">
                <a:ln>
                  <a:noFill/>
                </a:ln>
                <a:solidFill>
                  <a:srgbClr val="000000"/>
                </a:solidFill>
                <a:effectLst/>
                <a:uLnTx/>
                <a:uFillTx/>
                <a:latin typeface="Arial" panose="020B0604020202090204"/>
                <a:ea typeface="微软雅黑"/>
                <a:cs typeface="+mj-cs"/>
              </a:rPr>
              <a:t>函数中调用 </a:t>
            </a:r>
            <a:r>
              <a:rPr kumimoji="0" lang="en-US" altLang="zh-CN" sz="4000" b="1" i="0" u="none" strike="noStrike" kern="1200" cap="none" spc="0" normalizeH="0" baseline="0" noProof="0" dirty="0" err="1">
                <a:ln>
                  <a:noFill/>
                </a:ln>
                <a:solidFill>
                  <a:srgbClr val="000000"/>
                </a:solidFill>
                <a:effectLst/>
                <a:uLnTx/>
                <a:uFillTx/>
                <a:latin typeface="Arial" panose="020B0604020202090204"/>
                <a:ea typeface="微软雅黑"/>
                <a:cs typeface="+mj-cs"/>
              </a:rPr>
              <a:t>loadseg</a:t>
            </a:r>
            <a:r>
              <a:rPr kumimoji="0" lang="en-US" altLang="zh-CN" sz="4000" b="1" i="0" u="none" strike="noStrike" kern="1200" cap="none" spc="0" normalizeH="0" baseline="0" noProof="0" dirty="0">
                <a:ln>
                  <a:noFill/>
                </a:ln>
                <a:solidFill>
                  <a:srgbClr val="000000"/>
                </a:solidFill>
                <a:effectLst/>
                <a:uLnTx/>
                <a:uFillTx/>
                <a:latin typeface="Arial" panose="020B0604020202090204"/>
                <a:ea typeface="微软雅黑"/>
                <a:cs typeface="+mj-cs"/>
              </a:rPr>
              <a:t>() </a:t>
            </a:r>
            <a:r>
              <a:rPr kumimoji="0" lang="zh-CN" altLang="en-US" sz="4000" b="1" i="0" u="none" strike="noStrike" kern="1200" cap="none" spc="0" normalizeH="0" baseline="0" noProof="0" dirty="0">
                <a:ln>
                  <a:noFill/>
                </a:ln>
                <a:solidFill>
                  <a:srgbClr val="000000"/>
                </a:solidFill>
                <a:effectLst/>
                <a:uLnTx/>
                <a:uFillTx/>
                <a:latin typeface="Arial" panose="020B0604020202090204"/>
                <a:ea typeface="微软雅黑"/>
                <a:cs typeface="+mj-cs"/>
              </a:rPr>
              <a:t>的作用是什么？</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76500" y="2326482"/>
            <a:ext cx="5619448" cy="4110038"/>
          </a:xfrm>
          <a:prstGeom prst="rect">
            <a:avLst/>
          </a:prstGeom>
        </p:spPr>
      </p:pic>
      <p:cxnSp>
        <p:nvCxnSpPr>
          <p:cNvPr id="7" name="直接连接符 6"/>
          <p:cNvCxnSpPr/>
          <p:nvPr/>
        </p:nvCxnSpPr>
        <p:spPr>
          <a:xfrm>
            <a:off x="3390900" y="5105400"/>
            <a:ext cx="3028950" cy="0"/>
          </a:xfrm>
          <a:prstGeom prst="line">
            <a:avLst/>
          </a:prstGeom>
          <a:ln w="15875"/>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38809" y="1264568"/>
            <a:ext cx="10943604" cy="5061482"/>
          </a:xfrm>
        </p:spPr>
        <p:txBody>
          <a:bodyPr>
            <a:normAutofit/>
          </a:bodyPr>
          <a:lstStyle/>
          <a:p>
            <a:pPr marL="0" indent="0">
              <a:lnSpc>
                <a:spcPct val="120000"/>
              </a:lnSpc>
              <a:buNone/>
            </a:pPr>
            <a:r>
              <a:rPr lang="en-US" altLang="zh-CN" dirty="0" err="1"/>
              <a:t>loadseg</a:t>
            </a:r>
            <a:r>
              <a:rPr lang="en-US" altLang="zh-CN" dirty="0"/>
              <a:t>()</a:t>
            </a:r>
            <a:r>
              <a:rPr lang="zh-CN" altLang="en-US" dirty="0"/>
              <a:t>函数的作用是将一个程序段加载到虚拟地址 </a:t>
            </a:r>
            <a:r>
              <a:rPr lang="en-US" altLang="zh-CN" dirty="0" err="1"/>
              <a:t>va</a:t>
            </a:r>
            <a:r>
              <a:rPr lang="en-US" altLang="zh-CN" dirty="0"/>
              <a:t> </a:t>
            </a:r>
            <a:r>
              <a:rPr lang="zh-CN" altLang="en-US" dirty="0"/>
              <a:t>处的页表中。这个函数在加载一个新的程序到内存中时非常重要，例如在执行一个新的程序时。函数接受五个参数：页表</a:t>
            </a:r>
            <a:r>
              <a:rPr lang="en-US" altLang="zh-CN" dirty="0" err="1"/>
              <a:t>pagetable</a:t>
            </a:r>
            <a:r>
              <a:rPr lang="zh-CN" altLang="en-US" dirty="0"/>
              <a:t>，虚拟地址</a:t>
            </a:r>
            <a:r>
              <a:rPr lang="en-US" altLang="zh-CN" dirty="0" err="1"/>
              <a:t>va</a:t>
            </a:r>
            <a:r>
              <a:rPr lang="zh-CN" altLang="en-US" dirty="0"/>
              <a:t>，</a:t>
            </a:r>
            <a:r>
              <a:rPr lang="en-US" altLang="zh-CN" dirty="0" err="1"/>
              <a:t>inode</a:t>
            </a:r>
            <a:r>
              <a:rPr lang="zh-CN" altLang="en-US" dirty="0"/>
              <a:t>指针</a:t>
            </a:r>
            <a:r>
              <a:rPr lang="en-US" altLang="zh-CN" dirty="0" err="1"/>
              <a:t>ip</a:t>
            </a:r>
            <a:r>
              <a:rPr lang="zh-CN" altLang="en-US" dirty="0"/>
              <a:t>，偏移量</a:t>
            </a:r>
            <a:r>
              <a:rPr lang="en-US" altLang="zh-CN" dirty="0"/>
              <a:t>offset</a:t>
            </a:r>
            <a:r>
              <a:rPr lang="zh-CN" altLang="en-US" dirty="0"/>
              <a:t>和大小</a:t>
            </a:r>
            <a:r>
              <a:rPr lang="en-US" altLang="zh-CN" dirty="0" err="1"/>
              <a:t>sz</a:t>
            </a:r>
            <a:r>
              <a:rPr lang="zh-CN" altLang="en-US" dirty="0"/>
              <a:t>。</a:t>
            </a:r>
            <a:endParaRPr lang="zh-CN" altLang="en-US" dirty="0"/>
          </a:p>
        </p:txBody>
      </p:sp>
      <p:sp>
        <p:nvSpPr>
          <p:cNvPr id="3" name="标题 2"/>
          <p:cNvSpPr>
            <a:spLocks noGrp="1"/>
          </p:cNvSpPr>
          <p:nvPr>
            <p:ph type="title"/>
          </p:nvPr>
        </p:nvSpPr>
        <p:spPr>
          <a:xfrm>
            <a:off x="738809" y="-123825"/>
            <a:ext cx="10538791" cy="1021543"/>
          </a:xfrm>
        </p:spPr>
        <p:txBody>
          <a:bodyPr>
            <a:normAutofit/>
          </a:bodyPr>
          <a:lstStyle/>
          <a:p>
            <a:r>
              <a:rPr lang="en-US" altLang="zh-CN" dirty="0">
                <a:latin typeface="+mn-lt"/>
              </a:rPr>
              <a:t>2. exec() </a:t>
            </a:r>
            <a:r>
              <a:rPr lang="zh-CN" altLang="en-US" dirty="0">
                <a:latin typeface="+mn-lt"/>
              </a:rPr>
              <a:t>函数中调用 </a:t>
            </a:r>
            <a:r>
              <a:rPr lang="en-US" altLang="zh-CN" dirty="0" err="1">
                <a:latin typeface="+mn-lt"/>
              </a:rPr>
              <a:t>loadseg</a:t>
            </a:r>
            <a:r>
              <a:rPr lang="en-US" altLang="zh-CN" dirty="0">
                <a:latin typeface="+mn-lt"/>
              </a:rPr>
              <a:t>() </a:t>
            </a:r>
            <a:r>
              <a:rPr lang="zh-CN" altLang="en-US" dirty="0">
                <a:latin typeface="+mn-lt"/>
              </a:rPr>
              <a:t>的作用是什么？</a:t>
            </a:r>
            <a:endParaRPr lang="zh-CN" altLang="en-US" dirty="0">
              <a:latin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52587" y="4148137"/>
            <a:ext cx="8257682" cy="852488"/>
          </a:xfrm>
          <a:prstGeom prst="rect">
            <a:avLst/>
          </a:prstGeom>
        </p:spPr>
      </p:pic>
    </p:spTree>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7484</Words>
  <Application>WPS 演示</Application>
  <PresentationFormat>宽屏</PresentationFormat>
  <Paragraphs>251</Paragraphs>
  <Slides>36</Slides>
  <Notes>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vt:lpstr>
      <vt:lpstr>宋体</vt:lpstr>
      <vt:lpstr>Wingdings</vt:lpstr>
      <vt:lpstr>华文中宋</vt:lpstr>
      <vt:lpstr>Arial</vt:lpstr>
      <vt:lpstr>微软雅黑</vt:lpstr>
      <vt:lpstr>汉仪书宋二KW</vt:lpstr>
      <vt:lpstr>宋体</vt:lpstr>
      <vt:lpstr>微软雅黑</vt:lpstr>
      <vt:lpstr>汉仪旗黑</vt:lpstr>
      <vt:lpstr>等线</vt:lpstr>
      <vt:lpstr>等线</vt:lpstr>
      <vt:lpstr>Impact</vt:lpstr>
      <vt:lpstr>Arial Unicode MS</vt:lpstr>
      <vt:lpstr>汉仪中等线KW</vt:lpstr>
      <vt:lpstr>微软雅黑</vt:lpstr>
      <vt:lpstr>A000120140530A99PPBG</vt:lpstr>
      <vt:lpstr>第12组实例分析——进程创建和进程加载</vt:lpstr>
      <vt:lpstr>PowerPoint 演示文稿</vt:lpstr>
      <vt:lpstr>PowerPoint 演示文稿</vt:lpstr>
      <vt:lpstr>1. exec() 函数中 uvmalloc(pagetable, sz, sz + 2*PGSIZE, PTE_W) 语句的意义是什么？ </vt:lpstr>
      <vt:lpstr>1. exec() 函数中 uvmalloc(pagetable, sz, sz + 2*PGSIZE, PTE_W) 语句的意义是什么？</vt:lpstr>
      <vt:lpstr>PowerPoint 演示文稿</vt:lpstr>
      <vt:lpstr>PowerPoint 演示文稿</vt:lpstr>
      <vt:lpstr>2. exec() 函数中调用 loadseg() 的作用是什么？</vt:lpstr>
      <vt:lpstr>2. exec() 函数中调用 loadseg() 的作用是什么？</vt:lpstr>
      <vt:lpstr>2. exec() 函数中调用 loadseg() 的作用是什么？</vt:lpstr>
      <vt:lpstr>PowerPoint 演示文稿</vt:lpstr>
      <vt:lpstr>3. uvmcopy() 函数会在何时被调用？该函数具体进行了哪些操作？</vt:lpstr>
      <vt:lpstr>3. uvmcopy() 函数会在何时被调用？该函数具体进行了哪些操作？</vt:lpstr>
      <vt:lpstr>PowerPoint 演示文稿</vt:lpstr>
      <vt:lpstr>4. risc-v 的 page fault 相关中断有哪些？xv6 如何处理这些中断？</vt:lpstr>
      <vt:lpstr>4. risc-v 的 page fault 相关中断有哪些？xv6 如何处理这些中断？</vt:lpstr>
      <vt:lpstr>4. risc-v 的 page fault 相关中断有哪些？xv6 如何处理这些中断？</vt:lpstr>
      <vt:lpstr>4. risc-v 的 page fault 相关中断有哪些？xv6 如何处理这些中断？</vt:lpstr>
      <vt:lpstr>4. risc-v 的 page fault 相关中断有哪些？xv6 如何处理这些中断？</vt:lpstr>
      <vt:lpstr>PowerPoint 演示文稿</vt:lpstr>
      <vt:lpstr>5. 若要在 xv6 中实现 fork() 的 Copy-on-Write 功能，可以如何修改逻辑？简要阐述思路即可。（提示：可结合前几问的内容进行思考）</vt:lpstr>
      <vt:lpstr>5. 若要在 xv6 中实现 fork() 的 Copy-on-Write 功能，可以如何修改逻辑？简要阐述思路即可。（提示：可结合前几问的内容进行思考）</vt:lpstr>
      <vt:lpstr>PowerPoint 演示文稿</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6. Linux 如何处理 page fault 中断？请结合相关源码 [ mm/memory.c ] 进行分析。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陆 昊</dc:creator>
  <cp:lastModifiedBy>鳹祤</cp:lastModifiedBy>
  <cp:revision>192</cp:revision>
  <dcterms:created xsi:type="dcterms:W3CDTF">2023-12-04T14:37:58Z</dcterms:created>
  <dcterms:modified xsi:type="dcterms:W3CDTF">2023-12-04T14:37:58Z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1D9369C56040CF3646E46D65EF1D0FD2_42</vt:lpwstr>
  </property>
  <property fmtid="{D5CDD505-2E9C-101B-9397-08002B2CF9AE}" pid="3" name="KSOProductBuildVer">
    <vt:lpwstr>2052-6.3.0.8471</vt:lpwstr>
  </property>
</Properties>
</file>